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2" r:id="rId4"/>
    <p:sldId id="271" r:id="rId5"/>
    <p:sldId id="274" r:id="rId6"/>
    <p:sldId id="272" r:id="rId7"/>
    <p:sldId id="270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93" r:id="rId18"/>
    <p:sldId id="284" r:id="rId19"/>
    <p:sldId id="269" r:id="rId20"/>
    <p:sldId id="292" r:id="rId21"/>
    <p:sldId id="285" r:id="rId22"/>
    <p:sldId id="286" r:id="rId23"/>
    <p:sldId id="287" r:id="rId24"/>
    <p:sldId id="288" r:id="rId25"/>
    <p:sldId id="268" r:id="rId26"/>
    <p:sldId id="289" r:id="rId27"/>
    <p:sldId id="291" r:id="rId2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889E33"/>
    <a:srgbClr val="00A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192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7c482d68ec6debb9/3.%20CONSULTORIA/CLIENTES/AYTO%20GUARROMAN/IBC/Excel/Gr&#225;ficos%20IB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4784491666232679"/>
          <c:y val="0.2416486220472441"/>
          <c:w val="0.5078002085141855"/>
          <c:h val="0.643768044619422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'[Gráficos IBC.xlsx]12'!$B$10</c:f>
              <c:strCache>
                <c:ptCount val="1"/>
                <c:pt idx="0">
                  <c:v>VALOR MÁXIMO TEÓRICO</c:v>
                </c:pt>
              </c:strCache>
            </c:strRef>
          </c:tx>
          <c:spPr>
            <a:solidFill>
              <a:srgbClr val="009DA5"/>
            </a:solidFill>
            <a:ln>
              <a:noFill/>
            </a:ln>
            <a:effectLst/>
          </c:spPr>
          <c:invertIfNegative val="0"/>
          <c:cat>
            <c:strRef>
              <c:f>'[Gráficos IBC.xlsx]12'!$A$11</c:f>
              <c:strCache>
                <c:ptCount val="1"/>
                <c:pt idx="0">
                  <c:v>Objetivo 12: Fomento de la participación ciudadana en los asuntos públicos</c:v>
                </c:pt>
              </c:strCache>
            </c:strRef>
          </c:cat>
          <c:val>
            <c:numRef>
              <c:f>'[Gráficos IBC.xlsx]12'!$B$11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4A-46BF-B64B-AC8314B01F69}"/>
            </c:ext>
          </c:extLst>
        </c:ser>
        <c:ser>
          <c:idx val="1"/>
          <c:order val="1"/>
          <c:tx>
            <c:strRef>
              <c:f>'[Gráficos IBC.xlsx]12'!$C$10</c:f>
              <c:strCache>
                <c:ptCount val="1"/>
                <c:pt idx="0">
                  <c:v>VALOR CALCULADO PARA GUARROMÁN</c:v>
                </c:pt>
              </c:strCache>
            </c:strRef>
          </c:tx>
          <c:spPr>
            <a:solidFill>
              <a:srgbClr val="889E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DE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'[Gráficos IBC.xlsx]12'!$A$11</c:f>
              <c:strCache>
                <c:ptCount val="1"/>
                <c:pt idx="0">
                  <c:v>Objetivo 12: Fomento de la participación ciudadana en los asuntos públicos</c:v>
                </c:pt>
              </c:strCache>
            </c:strRef>
          </c:cat>
          <c:val>
            <c:numRef>
              <c:f>'[Gráficos IBC.xlsx]12'!$C$11</c:f>
              <c:numCache>
                <c:formatCode>0.00%</c:formatCode>
                <c:ptCount val="1"/>
                <c:pt idx="0">
                  <c:v>0.35610000000000003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4A-46BF-B64B-AC8314B01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984480783"/>
        <c:axId val="258574319"/>
      </c:barChart>
      <c:catAx>
        <c:axId val="1984480783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258574319"/>
        <c:crossesAt val="0"/>
        <c:auto val="1"/>
        <c:lblAlgn val="ctr"/>
        <c:lblOffset val="100"/>
        <c:noMultiLvlLbl val="0"/>
      </c:catAx>
      <c:valAx>
        <c:axId val="258574319"/>
        <c:scaling>
          <c:orientation val="minMax"/>
          <c:max val="1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DE"/>
          </a:p>
        </c:txPr>
        <c:crossAx val="1984480783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2"/>
      </a:solidFill>
      <a:round/>
    </a:ln>
    <a:effectLst/>
  </c:spPr>
  <c:txPr>
    <a:bodyPr/>
    <a:lstStyle/>
    <a:p>
      <a:pPr>
        <a:defRPr/>
      </a:pPr>
      <a:endParaRPr lang="en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FEDE89-8832-45A2-BF97-0ECD59B53B57}" type="doc">
      <dgm:prSet loTypeId="urn:microsoft.com/office/officeart/2005/8/layout/defaul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es-ES"/>
        </a:p>
      </dgm:t>
    </dgm:pt>
    <dgm:pt modelId="{B9BB7CAA-8C3B-4420-8772-0D8BD74F395D}">
      <dgm:prSet phldrT="[Texto]"/>
      <dgm:spPr>
        <a:solidFill>
          <a:srgbClr val="FFFFCC"/>
        </a:solidFill>
      </dgm:spPr>
      <dgm:t>
        <a:bodyPr/>
        <a:lstStyle/>
        <a:p>
          <a:r>
            <a:rPr lang="es-ES" b="1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</a:rPr>
            <a:t>Empleo</a:t>
          </a:r>
          <a:r>
            <a:rPr lang="es-ES" u="none" strike="noStrike" dirty="0">
              <a:effectLst/>
              <a:latin typeface="Calibri" panose="020F0502020204030204" pitchFamily="34" charset="0"/>
              <a:ea typeface="Calibri" panose="020F0502020204030204" pitchFamily="34" charset="0"/>
            </a:rPr>
            <a:t> (Empleo con salarios dignos para poder tener un plan de vida).</a:t>
          </a:r>
          <a:endParaRPr lang="es-ES" dirty="0"/>
        </a:p>
      </dgm:t>
    </dgm:pt>
    <dgm:pt modelId="{BD81B092-D115-4513-A626-31BA7FF983AA}" type="parTrans" cxnId="{3ED0BE0A-42E5-4BBB-9E48-15CE34F5928B}">
      <dgm:prSet/>
      <dgm:spPr/>
      <dgm:t>
        <a:bodyPr/>
        <a:lstStyle/>
        <a:p>
          <a:endParaRPr lang="es-ES"/>
        </a:p>
      </dgm:t>
    </dgm:pt>
    <dgm:pt modelId="{76D7DDCB-BE78-4167-874A-6A55D3C2500E}" type="sibTrans" cxnId="{3ED0BE0A-42E5-4BBB-9E48-15CE34F5928B}">
      <dgm:prSet/>
      <dgm:spPr/>
      <dgm:t>
        <a:bodyPr/>
        <a:lstStyle/>
        <a:p>
          <a:endParaRPr lang="es-ES"/>
        </a:p>
      </dgm:t>
    </dgm:pt>
    <dgm:pt modelId="{3C548E28-26F6-4A4F-A0C3-FC4EF5346D86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Despoblación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(Que la población activa pueda trabajar y quedarse a vivir en el pueblo si lo desea).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DD05B17E-4F2F-486D-B1C0-331BD0C74DB0}" type="parTrans" cxnId="{168F7D1B-CC8F-46A0-A5B3-4BC505A60A79}">
      <dgm:prSet/>
      <dgm:spPr/>
      <dgm:t>
        <a:bodyPr/>
        <a:lstStyle/>
        <a:p>
          <a:endParaRPr lang="es-ES"/>
        </a:p>
      </dgm:t>
    </dgm:pt>
    <dgm:pt modelId="{D9D437ED-E2A1-4B8A-AB4F-136DE20137BB}" type="sibTrans" cxnId="{168F7D1B-CC8F-46A0-A5B3-4BC505A60A79}">
      <dgm:prSet/>
      <dgm:spPr/>
      <dgm:t>
        <a:bodyPr/>
        <a:lstStyle/>
        <a:p>
          <a:endParaRPr lang="es-ES"/>
        </a:p>
      </dgm:t>
    </dgm:pt>
    <dgm:pt modelId="{5139552F-6935-4ED8-A3A6-0F5AE4CBEFE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Educación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(Accesibilidad a educación y formación de calidad en el entorno cercano).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DB6050D8-4C87-4C77-9E7F-2A6B005E31AD}" type="parTrans" cxnId="{F067C072-FCEB-4193-A336-BF9C019EB74B}">
      <dgm:prSet/>
      <dgm:spPr/>
      <dgm:t>
        <a:bodyPr/>
        <a:lstStyle/>
        <a:p>
          <a:endParaRPr lang="es-ES"/>
        </a:p>
      </dgm:t>
    </dgm:pt>
    <dgm:pt modelId="{C10C1E0A-58D4-4BC1-B335-F524735A50E2}" type="sibTrans" cxnId="{F067C072-FCEB-4193-A336-BF9C019EB74B}">
      <dgm:prSet/>
      <dgm:spPr/>
      <dgm:t>
        <a:bodyPr/>
        <a:lstStyle/>
        <a:p>
          <a:endParaRPr lang="es-ES"/>
        </a:p>
      </dgm:t>
    </dgm:pt>
    <dgm:pt modelId="{C379253D-3B1A-4F9D-A9E1-8AD562095972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Salud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 salud pública y disponibilidad de servicios sanitarios de calidad).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586D6E6C-6DBE-445E-A52F-F7B2844E851B}" type="parTrans" cxnId="{E660F27C-584A-46B6-A5D4-7B509EB8390E}">
      <dgm:prSet/>
      <dgm:spPr/>
      <dgm:t>
        <a:bodyPr/>
        <a:lstStyle/>
        <a:p>
          <a:endParaRPr lang="es-ES"/>
        </a:p>
      </dgm:t>
    </dgm:pt>
    <dgm:pt modelId="{BB56B95C-33E7-443F-B425-B591E7B7462E}" type="sibTrans" cxnId="{E660F27C-584A-46B6-A5D4-7B509EB8390E}">
      <dgm:prSet/>
      <dgm:spPr/>
      <dgm:t>
        <a:bodyPr/>
        <a:lstStyle/>
        <a:p>
          <a:endParaRPr lang="es-ES"/>
        </a:p>
      </dgm:t>
    </dgm:pt>
    <dgm:pt modelId="{6D3DFD7C-B90F-4CAC-92BA-EAE599770407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Cultura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 cultura en todas sus formas de expresión).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AC7F7EB1-BA39-4C68-96CD-7020B761F6C3}" type="parTrans" cxnId="{1FB74012-3545-4114-A895-AF678284D17E}">
      <dgm:prSet/>
      <dgm:spPr/>
      <dgm:t>
        <a:bodyPr/>
        <a:lstStyle/>
        <a:p>
          <a:endParaRPr lang="es-ES"/>
        </a:p>
      </dgm:t>
    </dgm:pt>
    <dgm:pt modelId="{C8C6603E-568C-4748-BCE6-B3C84BECA495}" type="sibTrans" cxnId="{1FB74012-3545-4114-A895-AF678284D17E}">
      <dgm:prSet/>
      <dgm:spPr/>
      <dgm:t>
        <a:bodyPr/>
        <a:lstStyle/>
        <a:p>
          <a:endParaRPr lang="es-ES"/>
        </a:p>
      </dgm:t>
    </dgm:pt>
    <dgm:pt modelId="{A42EC5BF-66FA-491E-8B4E-6E8A7A0DB3C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Ocio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(Accesibilidad a una oferta de ocio adaptada a diferentes edades e intereses).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017DFFEE-9B60-4037-95FF-1B2B031EBC89}" type="parTrans" cxnId="{59A9D45D-D958-4324-B8FC-9AC99C91DE50}">
      <dgm:prSet/>
      <dgm:spPr/>
      <dgm:t>
        <a:bodyPr/>
        <a:lstStyle/>
        <a:p>
          <a:endParaRPr lang="es-ES"/>
        </a:p>
      </dgm:t>
    </dgm:pt>
    <dgm:pt modelId="{657464ED-9AB3-4B6E-B88D-30E90563CA9B}" type="sibTrans" cxnId="{59A9D45D-D958-4324-B8FC-9AC99C91DE50}">
      <dgm:prSet/>
      <dgm:spPr/>
      <dgm:t>
        <a:bodyPr/>
        <a:lstStyle/>
        <a:p>
          <a:endParaRPr lang="es-ES"/>
        </a:p>
      </dgm:t>
    </dgm:pt>
    <dgm:pt modelId="{7A02858D-1717-4831-A685-D864B828C2E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Infancia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(Apoyo a las familias para favorecer la natalidad y el desarrollo durante la infancia).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647540FD-0B99-43E2-BE67-8802B0CF2F9E}" type="parTrans" cxnId="{EF285993-06F1-4854-92C3-31A3FD9EB70F}">
      <dgm:prSet/>
      <dgm:spPr/>
      <dgm:t>
        <a:bodyPr/>
        <a:lstStyle/>
        <a:p>
          <a:endParaRPr lang="es-ES"/>
        </a:p>
      </dgm:t>
    </dgm:pt>
    <dgm:pt modelId="{D3545BBD-F0B3-4344-B563-29BABDAF3A8F}" type="sibTrans" cxnId="{EF285993-06F1-4854-92C3-31A3FD9EB70F}">
      <dgm:prSet/>
      <dgm:spPr/>
      <dgm:t>
        <a:bodyPr/>
        <a:lstStyle/>
        <a:p>
          <a:endParaRPr lang="es-ES"/>
        </a:p>
      </dgm:t>
    </dgm:pt>
    <dgm:pt modelId="{645790D1-3BF3-4C2B-9FCA-28953D96D8D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Juventud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(Implementación de políticas públicas orientadas al desarrollo de los jóvenes).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C58C0493-CFE6-4249-A7F4-4F59AAD284B2}" type="parTrans" cxnId="{5AD3140E-38BD-4055-99DD-C593FA68D884}">
      <dgm:prSet/>
      <dgm:spPr/>
      <dgm:t>
        <a:bodyPr/>
        <a:lstStyle/>
        <a:p>
          <a:endParaRPr lang="es-ES"/>
        </a:p>
      </dgm:t>
    </dgm:pt>
    <dgm:pt modelId="{BBF4B3A3-B766-4338-974F-FB634F2B1D84}" type="sibTrans" cxnId="{5AD3140E-38BD-4055-99DD-C593FA68D884}">
      <dgm:prSet/>
      <dgm:spPr/>
      <dgm:t>
        <a:bodyPr/>
        <a:lstStyle/>
        <a:p>
          <a:endParaRPr lang="es-ES"/>
        </a:p>
      </dgm:t>
    </dgm:pt>
    <dgm:pt modelId="{20F92C84-3B05-4EA6-988D-4564415B6BA1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Tercera edad 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(Políticas de envejecimiento activo y servicios sociosanitarios para la Tercera edad).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C6F40F19-310F-4773-A14D-985A12EB60C8}" type="parTrans" cxnId="{97411ECC-E396-40AC-B777-2ADAFF06134D}">
      <dgm:prSet/>
      <dgm:spPr/>
      <dgm:t>
        <a:bodyPr/>
        <a:lstStyle/>
        <a:p>
          <a:endParaRPr lang="es-ES"/>
        </a:p>
      </dgm:t>
    </dgm:pt>
    <dgm:pt modelId="{7A3BEC09-23BD-48A0-A59F-9E2E2EAB9C46}" type="sibTrans" cxnId="{97411ECC-E396-40AC-B777-2ADAFF06134D}">
      <dgm:prSet/>
      <dgm:spPr/>
      <dgm:t>
        <a:bodyPr/>
        <a:lstStyle/>
        <a:p>
          <a:endParaRPr lang="es-ES"/>
        </a:p>
      </dgm:t>
    </dgm:pt>
    <dgm:pt modelId="{78E3A7E0-6C77-42A6-9930-8A3EC9547314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Seguridad ciudadana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un entorno seguro en el que vivir).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EED3E85E-B0DE-4E9C-B9A7-F7D7E246A7A0}" type="parTrans" cxnId="{2169B4AE-27E6-4089-A244-91EA533C5192}">
      <dgm:prSet/>
      <dgm:spPr/>
      <dgm:t>
        <a:bodyPr/>
        <a:lstStyle/>
        <a:p>
          <a:endParaRPr lang="es-ES"/>
        </a:p>
      </dgm:t>
    </dgm:pt>
    <dgm:pt modelId="{E641D2D2-5743-4961-88B0-5BA41BFCEF63}" type="sibTrans" cxnId="{2169B4AE-27E6-4089-A244-91EA533C5192}">
      <dgm:prSet/>
      <dgm:spPr/>
      <dgm:t>
        <a:bodyPr/>
        <a:lstStyle/>
        <a:p>
          <a:endParaRPr lang="es-ES"/>
        </a:p>
      </dgm:t>
    </dgm:pt>
    <dgm:pt modelId="{2BE51D6A-E747-465F-B0BD-C7E1C40426A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Convivencia ciudadana 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(Promoción de la convivencia y buena vecindad).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2989F14A-621C-4234-9363-EC0364B5ABF1}" type="parTrans" cxnId="{9B038715-1F1B-4CA5-9B5D-C572E867DBA1}">
      <dgm:prSet/>
      <dgm:spPr/>
      <dgm:t>
        <a:bodyPr/>
        <a:lstStyle/>
        <a:p>
          <a:endParaRPr lang="es-ES"/>
        </a:p>
      </dgm:t>
    </dgm:pt>
    <dgm:pt modelId="{306A8B28-EC2F-4B17-9C56-71AF7FA834CC}" type="sibTrans" cxnId="{9B038715-1F1B-4CA5-9B5D-C572E867DBA1}">
      <dgm:prSet/>
      <dgm:spPr/>
      <dgm:t>
        <a:bodyPr/>
        <a:lstStyle/>
        <a:p>
          <a:endParaRPr lang="es-ES"/>
        </a:p>
      </dgm:t>
    </dgm:pt>
    <dgm:pt modelId="{E63AAD91-56AD-4419-9D7F-70CB64E7D461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Participación ciudadana 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(Estímulo de la participación ciudadana en los asuntos públicos).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4DB52BA7-4B9A-4207-B101-E43915789842}" type="parTrans" cxnId="{A97CB457-B3C5-48E6-90DD-DCD771434EC9}">
      <dgm:prSet/>
      <dgm:spPr/>
      <dgm:t>
        <a:bodyPr/>
        <a:lstStyle/>
        <a:p>
          <a:endParaRPr lang="es-ES"/>
        </a:p>
      </dgm:t>
    </dgm:pt>
    <dgm:pt modelId="{36192149-1504-4CCF-8B34-C41CF00C77D4}" type="sibTrans" cxnId="{A97CB457-B3C5-48E6-90DD-DCD771434EC9}">
      <dgm:prSet/>
      <dgm:spPr/>
      <dgm:t>
        <a:bodyPr/>
        <a:lstStyle/>
        <a:p>
          <a:endParaRPr lang="es-ES"/>
        </a:p>
      </dgm:t>
    </dgm:pt>
    <dgm:pt modelId="{76CC6C91-BD19-49E6-A1A0-29E1CA3D0626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Medioambiente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(Cuidado de los entornos natural y urbano para el disfrute ciudadano).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7A2D4C32-34C1-41C7-973B-E2B879616593}" type="parTrans" cxnId="{E11A5A50-1327-403B-9D65-48B3DA9E5777}">
      <dgm:prSet/>
      <dgm:spPr/>
      <dgm:t>
        <a:bodyPr/>
        <a:lstStyle/>
        <a:p>
          <a:endParaRPr lang="es-ES"/>
        </a:p>
      </dgm:t>
    </dgm:pt>
    <dgm:pt modelId="{4D865575-350D-40AC-87F7-50805D6416C7}" type="sibTrans" cxnId="{E11A5A50-1327-403B-9D65-48B3DA9E5777}">
      <dgm:prSet/>
      <dgm:spPr/>
      <dgm:t>
        <a:bodyPr/>
        <a:lstStyle/>
        <a:p>
          <a:endParaRPr lang="es-ES"/>
        </a:p>
      </dgm:t>
    </dgm:pt>
    <dgm:pt modelId="{46426C9C-DE1B-4882-AF27-B840AB3132D8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Economía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(Incremento de la renta y fomento de la actividad de los distintos sectores económicos).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61EB1D48-5343-4F49-A5C1-390D52729B0D}" type="parTrans" cxnId="{5F8A2316-F5B2-42F7-9267-A6BDCEC4B77B}">
      <dgm:prSet/>
      <dgm:spPr/>
      <dgm:t>
        <a:bodyPr/>
        <a:lstStyle/>
        <a:p>
          <a:endParaRPr lang="es-ES"/>
        </a:p>
      </dgm:t>
    </dgm:pt>
    <dgm:pt modelId="{BA85C576-95A6-49C7-B881-3F99E22793BA}" type="sibTrans" cxnId="{5F8A2316-F5B2-42F7-9267-A6BDCEC4B77B}">
      <dgm:prSet/>
      <dgm:spPr/>
      <dgm:t>
        <a:bodyPr/>
        <a:lstStyle/>
        <a:p>
          <a:endParaRPr lang="es-ES"/>
        </a:p>
      </dgm:t>
    </dgm:pt>
    <dgm:pt modelId="{A2D52BF8-CC0D-4964-B241-1462976DC06D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Relaciones personales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(Facilitación de momentos y espacios para el disfrute con familia, amigos...).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B90837AD-75A6-4355-904F-3390B4FB959E}" type="parTrans" cxnId="{2DD44983-F618-4BB1-A029-5A879756F2FD}">
      <dgm:prSet/>
      <dgm:spPr/>
      <dgm:t>
        <a:bodyPr/>
        <a:lstStyle/>
        <a:p>
          <a:endParaRPr lang="es-ES"/>
        </a:p>
      </dgm:t>
    </dgm:pt>
    <dgm:pt modelId="{6F0CED27-950D-4ABE-BD16-981C36D103D4}" type="sibTrans" cxnId="{2DD44983-F618-4BB1-A029-5A879756F2FD}">
      <dgm:prSet/>
      <dgm:spPr/>
      <dgm:t>
        <a:bodyPr/>
        <a:lstStyle/>
        <a:p>
          <a:endParaRPr lang="es-ES"/>
        </a:p>
      </dgm:t>
    </dgm:pt>
    <dgm:pt modelId="{13E20B4D-9B3F-4A79-A36C-8AC5E12BDF4E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Perspectiva de género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(Fomento de la igualdad real entre hombres y mujeres)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4A5EE437-EFD9-42B2-A744-4FA6B6BFFD9F}" type="parTrans" cxnId="{443269E5-57BE-458A-90B5-3769928B0CD0}">
      <dgm:prSet/>
      <dgm:spPr/>
      <dgm:t>
        <a:bodyPr/>
        <a:lstStyle/>
        <a:p>
          <a:endParaRPr lang="es-ES"/>
        </a:p>
      </dgm:t>
    </dgm:pt>
    <dgm:pt modelId="{AC4AA0D0-59E6-4D7A-80B2-ACA7FCE77CB7}" type="sibTrans" cxnId="{443269E5-57BE-458A-90B5-3769928B0CD0}">
      <dgm:prSet/>
      <dgm:spPr/>
      <dgm:t>
        <a:bodyPr/>
        <a:lstStyle/>
        <a:p>
          <a:endParaRPr lang="es-ES"/>
        </a:p>
      </dgm:t>
    </dgm:pt>
    <dgm:pt modelId="{7ADBCE17-BA31-4C47-9004-7DE680F5AA13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Diversidad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(Respecto a personas con diversidad funcional o sexual, migrantes, minorías étnicas...).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D19E97B9-F26E-41CB-A446-86E5803E60E0}" type="parTrans" cxnId="{40529298-1B9F-46CC-A142-9F2E312E9B08}">
      <dgm:prSet/>
      <dgm:spPr/>
      <dgm:t>
        <a:bodyPr/>
        <a:lstStyle/>
        <a:p>
          <a:endParaRPr lang="es-ES"/>
        </a:p>
      </dgm:t>
    </dgm:pt>
    <dgm:pt modelId="{9F4AA0B1-84B8-4AD4-84E9-457D3FF22CF1}" type="sibTrans" cxnId="{40529298-1B9F-46CC-A142-9F2E312E9B08}">
      <dgm:prSet/>
      <dgm:spPr/>
      <dgm:t>
        <a:bodyPr/>
        <a:lstStyle/>
        <a:p>
          <a:endParaRPr lang="es-ES"/>
        </a:p>
      </dgm:t>
    </dgm:pt>
    <dgm:pt modelId="{BB5A9763-22FA-4671-8F52-079487E46235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Deporte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(Fomento de la actividad física para una vida saludable).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0522B304-0DBC-46AD-A5FD-B467B128363F}" type="parTrans" cxnId="{00749C73-49B1-44A1-A13E-DD3CA3AD8B5C}">
      <dgm:prSet/>
      <dgm:spPr/>
      <dgm:t>
        <a:bodyPr/>
        <a:lstStyle/>
        <a:p>
          <a:endParaRPr lang="es-ES"/>
        </a:p>
      </dgm:t>
    </dgm:pt>
    <dgm:pt modelId="{AC1BEAB0-D470-4C3C-A850-E9B747341CC5}" type="sibTrans" cxnId="{00749C73-49B1-44A1-A13E-DD3CA3AD8B5C}">
      <dgm:prSet/>
      <dgm:spPr/>
      <dgm:t>
        <a:bodyPr/>
        <a:lstStyle/>
        <a:p>
          <a:endParaRPr lang="es-ES"/>
        </a:p>
      </dgm:t>
    </dgm:pt>
    <dgm:pt modelId="{EFA4AE1E-440E-4D70-B84F-61A8518484B5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Servicios públicos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(Mejora continua del nivel de servicios públicos).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5C5A723F-0A8B-4613-8EF4-07C2607C4C46}" type="parTrans" cxnId="{D95F99EA-D704-40A3-9C8D-37E483CF97AA}">
      <dgm:prSet/>
      <dgm:spPr/>
      <dgm:t>
        <a:bodyPr/>
        <a:lstStyle/>
        <a:p>
          <a:endParaRPr lang="es-ES"/>
        </a:p>
      </dgm:t>
    </dgm:pt>
    <dgm:pt modelId="{6D8635B1-CD18-4647-827F-7B6CDBA7BAF0}" type="sibTrans" cxnId="{D95F99EA-D704-40A3-9C8D-37E483CF97AA}">
      <dgm:prSet/>
      <dgm:spPr/>
      <dgm:t>
        <a:bodyPr/>
        <a:lstStyle/>
        <a:p>
          <a:endParaRPr lang="es-ES"/>
        </a:p>
      </dgm:t>
    </dgm:pt>
    <dgm:pt modelId="{DC032F7E-1F66-4B75-AC02-4F96036976CF}">
      <dgm:prSet/>
      <dgm:spPr>
        <a:solidFill>
          <a:srgbClr val="FFFFCC"/>
        </a:solidFill>
      </dgm:spPr>
      <dgm:t>
        <a:bodyPr/>
        <a:lstStyle/>
        <a:p>
          <a:r>
            <a:rPr lang="es-ES" b="1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Identidad local</a:t>
          </a:r>
          <a:r>
            <a:rPr lang="es-ES" u="none" strike="noStrike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las historia, patrimonio y costumbres locales).</a:t>
          </a:r>
          <a:endParaRPr lang="es-ES" u="none" strike="noStrike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44815197-FCEC-44E5-856B-0434ABAF1821}" type="parTrans" cxnId="{C0C4A9AE-51B9-417B-A574-27DC4583B50F}">
      <dgm:prSet/>
      <dgm:spPr/>
      <dgm:t>
        <a:bodyPr/>
        <a:lstStyle/>
        <a:p>
          <a:endParaRPr lang="es-ES"/>
        </a:p>
      </dgm:t>
    </dgm:pt>
    <dgm:pt modelId="{9C93A05C-726B-4F16-9166-E4986D3C5093}" type="sibTrans" cxnId="{C0C4A9AE-51B9-417B-A574-27DC4583B50F}">
      <dgm:prSet/>
      <dgm:spPr/>
      <dgm:t>
        <a:bodyPr/>
        <a:lstStyle/>
        <a:p>
          <a:endParaRPr lang="es-ES"/>
        </a:p>
      </dgm:t>
    </dgm:pt>
    <dgm:pt modelId="{6DC37B5B-99F0-4A74-9A40-17625A09E064}" type="pres">
      <dgm:prSet presAssocID="{CCFEDE89-8832-45A2-BF97-0ECD59B53B57}" presName="diagram" presStyleCnt="0">
        <dgm:presLayoutVars>
          <dgm:dir/>
          <dgm:resizeHandles val="exact"/>
        </dgm:presLayoutVars>
      </dgm:prSet>
      <dgm:spPr/>
    </dgm:pt>
    <dgm:pt modelId="{9BEB892C-7B71-4B77-92E2-F967284BC6B9}" type="pres">
      <dgm:prSet presAssocID="{B9BB7CAA-8C3B-4420-8772-0D8BD74F395D}" presName="node" presStyleLbl="node1" presStyleIdx="0" presStyleCnt="20">
        <dgm:presLayoutVars>
          <dgm:bulletEnabled val="1"/>
        </dgm:presLayoutVars>
      </dgm:prSet>
      <dgm:spPr/>
    </dgm:pt>
    <dgm:pt modelId="{CDF98245-F4A3-4EB1-8C4D-7AA4F9DAE966}" type="pres">
      <dgm:prSet presAssocID="{76D7DDCB-BE78-4167-874A-6A55D3C2500E}" presName="sibTrans" presStyleCnt="0"/>
      <dgm:spPr/>
    </dgm:pt>
    <dgm:pt modelId="{71F1E8B4-35C4-47FA-93B2-076A2E511E89}" type="pres">
      <dgm:prSet presAssocID="{3C548E28-26F6-4A4F-A0C3-FC4EF5346D86}" presName="node" presStyleLbl="node1" presStyleIdx="1" presStyleCnt="20">
        <dgm:presLayoutVars>
          <dgm:bulletEnabled val="1"/>
        </dgm:presLayoutVars>
      </dgm:prSet>
      <dgm:spPr/>
    </dgm:pt>
    <dgm:pt modelId="{93849E49-BD30-42CB-A2F0-7CEA1AE7998B}" type="pres">
      <dgm:prSet presAssocID="{D9D437ED-E2A1-4B8A-AB4F-136DE20137BB}" presName="sibTrans" presStyleCnt="0"/>
      <dgm:spPr/>
    </dgm:pt>
    <dgm:pt modelId="{1E90A40F-3D42-4615-B4A3-C93F65F9B904}" type="pres">
      <dgm:prSet presAssocID="{5139552F-6935-4ED8-A3A6-0F5AE4CBEFED}" presName="node" presStyleLbl="node1" presStyleIdx="2" presStyleCnt="20">
        <dgm:presLayoutVars>
          <dgm:bulletEnabled val="1"/>
        </dgm:presLayoutVars>
      </dgm:prSet>
      <dgm:spPr/>
    </dgm:pt>
    <dgm:pt modelId="{ECFBC64D-3B1E-4072-A040-F56DFCC91BE9}" type="pres">
      <dgm:prSet presAssocID="{C10C1E0A-58D4-4BC1-B335-F524735A50E2}" presName="sibTrans" presStyleCnt="0"/>
      <dgm:spPr/>
    </dgm:pt>
    <dgm:pt modelId="{663A7353-FC74-4B1F-AFA1-84925ED53170}" type="pres">
      <dgm:prSet presAssocID="{C379253D-3B1A-4F9D-A9E1-8AD562095972}" presName="node" presStyleLbl="node1" presStyleIdx="3" presStyleCnt="20">
        <dgm:presLayoutVars>
          <dgm:bulletEnabled val="1"/>
        </dgm:presLayoutVars>
      </dgm:prSet>
      <dgm:spPr/>
    </dgm:pt>
    <dgm:pt modelId="{E420E10A-8E48-4A3E-B81D-940017A34892}" type="pres">
      <dgm:prSet presAssocID="{BB56B95C-33E7-443F-B425-B591E7B7462E}" presName="sibTrans" presStyleCnt="0"/>
      <dgm:spPr/>
    </dgm:pt>
    <dgm:pt modelId="{16B63B96-B98E-47C1-84C0-85E3C9CEAA99}" type="pres">
      <dgm:prSet presAssocID="{6D3DFD7C-B90F-4CAC-92BA-EAE599770407}" presName="node" presStyleLbl="node1" presStyleIdx="4" presStyleCnt="20">
        <dgm:presLayoutVars>
          <dgm:bulletEnabled val="1"/>
        </dgm:presLayoutVars>
      </dgm:prSet>
      <dgm:spPr/>
    </dgm:pt>
    <dgm:pt modelId="{DEBFA8AA-FFBC-440C-9F84-CAB112965A0F}" type="pres">
      <dgm:prSet presAssocID="{C8C6603E-568C-4748-BCE6-B3C84BECA495}" presName="sibTrans" presStyleCnt="0"/>
      <dgm:spPr/>
    </dgm:pt>
    <dgm:pt modelId="{D8A1DC89-D15B-4C07-B476-CA1E0043D4F0}" type="pres">
      <dgm:prSet presAssocID="{A42EC5BF-66FA-491E-8B4E-6E8A7A0DB3CD}" presName="node" presStyleLbl="node1" presStyleIdx="5" presStyleCnt="20">
        <dgm:presLayoutVars>
          <dgm:bulletEnabled val="1"/>
        </dgm:presLayoutVars>
      </dgm:prSet>
      <dgm:spPr/>
    </dgm:pt>
    <dgm:pt modelId="{949DCA88-0AB7-4F58-B406-F7C5A5A695E1}" type="pres">
      <dgm:prSet presAssocID="{657464ED-9AB3-4B6E-B88D-30E90563CA9B}" presName="sibTrans" presStyleCnt="0"/>
      <dgm:spPr/>
    </dgm:pt>
    <dgm:pt modelId="{6B2CBDE2-375C-41AA-9F4E-CF79E48FC67F}" type="pres">
      <dgm:prSet presAssocID="{7A02858D-1717-4831-A685-D864B828C2ED}" presName="node" presStyleLbl="node1" presStyleIdx="6" presStyleCnt="20">
        <dgm:presLayoutVars>
          <dgm:bulletEnabled val="1"/>
        </dgm:presLayoutVars>
      </dgm:prSet>
      <dgm:spPr/>
    </dgm:pt>
    <dgm:pt modelId="{0C83A036-9639-41E7-9257-CEE9FE0074E5}" type="pres">
      <dgm:prSet presAssocID="{D3545BBD-F0B3-4344-B563-29BABDAF3A8F}" presName="sibTrans" presStyleCnt="0"/>
      <dgm:spPr/>
    </dgm:pt>
    <dgm:pt modelId="{E4D9363D-70CF-4687-8C2C-C1ED824F2A9E}" type="pres">
      <dgm:prSet presAssocID="{645790D1-3BF3-4C2B-9FCA-28953D96D8DD}" presName="node" presStyleLbl="node1" presStyleIdx="7" presStyleCnt="20">
        <dgm:presLayoutVars>
          <dgm:bulletEnabled val="1"/>
        </dgm:presLayoutVars>
      </dgm:prSet>
      <dgm:spPr/>
    </dgm:pt>
    <dgm:pt modelId="{CDFC6471-2600-46F5-8365-838BCA2034C8}" type="pres">
      <dgm:prSet presAssocID="{BBF4B3A3-B766-4338-974F-FB634F2B1D84}" presName="sibTrans" presStyleCnt="0"/>
      <dgm:spPr/>
    </dgm:pt>
    <dgm:pt modelId="{9AFBE19D-2D27-42EA-BEE9-C2A749B0C1BF}" type="pres">
      <dgm:prSet presAssocID="{20F92C84-3B05-4EA6-988D-4564415B6BA1}" presName="node" presStyleLbl="node1" presStyleIdx="8" presStyleCnt="20">
        <dgm:presLayoutVars>
          <dgm:bulletEnabled val="1"/>
        </dgm:presLayoutVars>
      </dgm:prSet>
      <dgm:spPr/>
    </dgm:pt>
    <dgm:pt modelId="{08758D85-5331-4BAE-8F05-2753C7C3DAD3}" type="pres">
      <dgm:prSet presAssocID="{7A3BEC09-23BD-48A0-A59F-9E2E2EAB9C46}" presName="sibTrans" presStyleCnt="0"/>
      <dgm:spPr/>
    </dgm:pt>
    <dgm:pt modelId="{ED7DB780-B22D-46F2-9492-421D10F84C7F}" type="pres">
      <dgm:prSet presAssocID="{78E3A7E0-6C77-42A6-9930-8A3EC9547314}" presName="node" presStyleLbl="node1" presStyleIdx="9" presStyleCnt="20">
        <dgm:presLayoutVars>
          <dgm:bulletEnabled val="1"/>
        </dgm:presLayoutVars>
      </dgm:prSet>
      <dgm:spPr/>
    </dgm:pt>
    <dgm:pt modelId="{33BCCBF4-B876-4FB4-B321-A6F5C9C73016}" type="pres">
      <dgm:prSet presAssocID="{E641D2D2-5743-4961-88B0-5BA41BFCEF63}" presName="sibTrans" presStyleCnt="0"/>
      <dgm:spPr/>
    </dgm:pt>
    <dgm:pt modelId="{6EBB5A11-2344-4A69-A759-DAB1F3FB213B}" type="pres">
      <dgm:prSet presAssocID="{2BE51D6A-E747-465F-B0BD-C7E1C40426AD}" presName="node" presStyleLbl="node1" presStyleIdx="10" presStyleCnt="20">
        <dgm:presLayoutVars>
          <dgm:bulletEnabled val="1"/>
        </dgm:presLayoutVars>
      </dgm:prSet>
      <dgm:spPr/>
    </dgm:pt>
    <dgm:pt modelId="{6742E472-A875-4FF9-AC1A-769521156BEE}" type="pres">
      <dgm:prSet presAssocID="{306A8B28-EC2F-4B17-9C56-71AF7FA834CC}" presName="sibTrans" presStyleCnt="0"/>
      <dgm:spPr/>
    </dgm:pt>
    <dgm:pt modelId="{4F928BB7-DB9C-4868-852D-4AAEE681E729}" type="pres">
      <dgm:prSet presAssocID="{E63AAD91-56AD-4419-9D7F-70CB64E7D461}" presName="node" presStyleLbl="node1" presStyleIdx="11" presStyleCnt="20">
        <dgm:presLayoutVars>
          <dgm:bulletEnabled val="1"/>
        </dgm:presLayoutVars>
      </dgm:prSet>
      <dgm:spPr/>
    </dgm:pt>
    <dgm:pt modelId="{97B82CD2-6B4B-4883-941B-0A5F9D0EA62F}" type="pres">
      <dgm:prSet presAssocID="{36192149-1504-4CCF-8B34-C41CF00C77D4}" presName="sibTrans" presStyleCnt="0"/>
      <dgm:spPr/>
    </dgm:pt>
    <dgm:pt modelId="{F110C6EF-F48A-44C0-B712-A95C9B572A96}" type="pres">
      <dgm:prSet presAssocID="{76CC6C91-BD19-49E6-A1A0-29E1CA3D0626}" presName="node" presStyleLbl="node1" presStyleIdx="12" presStyleCnt="20">
        <dgm:presLayoutVars>
          <dgm:bulletEnabled val="1"/>
        </dgm:presLayoutVars>
      </dgm:prSet>
      <dgm:spPr/>
    </dgm:pt>
    <dgm:pt modelId="{F8542684-0954-491E-97E4-5D00940260F1}" type="pres">
      <dgm:prSet presAssocID="{4D865575-350D-40AC-87F7-50805D6416C7}" presName="sibTrans" presStyleCnt="0"/>
      <dgm:spPr/>
    </dgm:pt>
    <dgm:pt modelId="{1AA67756-F1D1-47F7-A92D-734A90B96669}" type="pres">
      <dgm:prSet presAssocID="{46426C9C-DE1B-4882-AF27-B840AB3132D8}" presName="node" presStyleLbl="node1" presStyleIdx="13" presStyleCnt="20">
        <dgm:presLayoutVars>
          <dgm:bulletEnabled val="1"/>
        </dgm:presLayoutVars>
      </dgm:prSet>
      <dgm:spPr/>
    </dgm:pt>
    <dgm:pt modelId="{8C92008C-2017-494A-87C3-946B6E1D4CC7}" type="pres">
      <dgm:prSet presAssocID="{BA85C576-95A6-49C7-B881-3F99E22793BA}" presName="sibTrans" presStyleCnt="0"/>
      <dgm:spPr/>
    </dgm:pt>
    <dgm:pt modelId="{196B2CE9-75AF-43F6-ADF9-2183C3E5A329}" type="pres">
      <dgm:prSet presAssocID="{A2D52BF8-CC0D-4964-B241-1462976DC06D}" presName="node" presStyleLbl="node1" presStyleIdx="14" presStyleCnt="20">
        <dgm:presLayoutVars>
          <dgm:bulletEnabled val="1"/>
        </dgm:presLayoutVars>
      </dgm:prSet>
      <dgm:spPr/>
    </dgm:pt>
    <dgm:pt modelId="{21B73D35-ACEF-42E8-A6CE-D5337BBB938E}" type="pres">
      <dgm:prSet presAssocID="{6F0CED27-950D-4ABE-BD16-981C36D103D4}" presName="sibTrans" presStyleCnt="0"/>
      <dgm:spPr/>
    </dgm:pt>
    <dgm:pt modelId="{0E45BA35-A18A-466E-B65C-9D9978F84781}" type="pres">
      <dgm:prSet presAssocID="{13E20B4D-9B3F-4A79-A36C-8AC5E12BDF4E}" presName="node" presStyleLbl="node1" presStyleIdx="15" presStyleCnt="20">
        <dgm:presLayoutVars>
          <dgm:bulletEnabled val="1"/>
        </dgm:presLayoutVars>
      </dgm:prSet>
      <dgm:spPr/>
    </dgm:pt>
    <dgm:pt modelId="{31914568-CD6B-4ADC-B2A9-41BE45814EF9}" type="pres">
      <dgm:prSet presAssocID="{AC4AA0D0-59E6-4D7A-80B2-ACA7FCE77CB7}" presName="sibTrans" presStyleCnt="0"/>
      <dgm:spPr/>
    </dgm:pt>
    <dgm:pt modelId="{80B6DA83-171B-4BC1-ADDC-CB2BB3E832D9}" type="pres">
      <dgm:prSet presAssocID="{7ADBCE17-BA31-4C47-9004-7DE680F5AA13}" presName="node" presStyleLbl="node1" presStyleIdx="16" presStyleCnt="20">
        <dgm:presLayoutVars>
          <dgm:bulletEnabled val="1"/>
        </dgm:presLayoutVars>
      </dgm:prSet>
      <dgm:spPr/>
    </dgm:pt>
    <dgm:pt modelId="{0BA811D6-CB32-45ED-A179-767D266747BA}" type="pres">
      <dgm:prSet presAssocID="{9F4AA0B1-84B8-4AD4-84E9-457D3FF22CF1}" presName="sibTrans" presStyleCnt="0"/>
      <dgm:spPr/>
    </dgm:pt>
    <dgm:pt modelId="{8F4D9E3D-A4BF-4F03-AD6D-34929F4FB7A7}" type="pres">
      <dgm:prSet presAssocID="{BB5A9763-22FA-4671-8F52-079487E46235}" presName="node" presStyleLbl="node1" presStyleIdx="17" presStyleCnt="20">
        <dgm:presLayoutVars>
          <dgm:bulletEnabled val="1"/>
        </dgm:presLayoutVars>
      </dgm:prSet>
      <dgm:spPr/>
    </dgm:pt>
    <dgm:pt modelId="{29F78BF6-30A4-460F-AF59-FEE7F7AF8ABD}" type="pres">
      <dgm:prSet presAssocID="{AC1BEAB0-D470-4C3C-A850-E9B747341CC5}" presName="sibTrans" presStyleCnt="0"/>
      <dgm:spPr/>
    </dgm:pt>
    <dgm:pt modelId="{4920553F-9F9B-4A50-BD3B-97E726C15715}" type="pres">
      <dgm:prSet presAssocID="{EFA4AE1E-440E-4D70-B84F-61A8518484B5}" presName="node" presStyleLbl="node1" presStyleIdx="18" presStyleCnt="20">
        <dgm:presLayoutVars>
          <dgm:bulletEnabled val="1"/>
        </dgm:presLayoutVars>
      </dgm:prSet>
      <dgm:spPr/>
    </dgm:pt>
    <dgm:pt modelId="{C66FB534-0AA9-420C-8D91-61AE8DE5E728}" type="pres">
      <dgm:prSet presAssocID="{6D8635B1-CD18-4647-827F-7B6CDBA7BAF0}" presName="sibTrans" presStyleCnt="0"/>
      <dgm:spPr/>
    </dgm:pt>
    <dgm:pt modelId="{FCFCEA35-33E3-48B9-9461-C345B564C6CB}" type="pres">
      <dgm:prSet presAssocID="{DC032F7E-1F66-4B75-AC02-4F96036976CF}" presName="node" presStyleLbl="node1" presStyleIdx="19" presStyleCnt="20">
        <dgm:presLayoutVars>
          <dgm:bulletEnabled val="1"/>
        </dgm:presLayoutVars>
      </dgm:prSet>
      <dgm:spPr/>
    </dgm:pt>
  </dgm:ptLst>
  <dgm:cxnLst>
    <dgm:cxn modelId="{3ED0BE0A-42E5-4BBB-9E48-15CE34F5928B}" srcId="{CCFEDE89-8832-45A2-BF97-0ECD59B53B57}" destId="{B9BB7CAA-8C3B-4420-8772-0D8BD74F395D}" srcOrd="0" destOrd="0" parTransId="{BD81B092-D115-4513-A626-31BA7FF983AA}" sibTransId="{76D7DDCB-BE78-4167-874A-6A55D3C2500E}"/>
    <dgm:cxn modelId="{5AD3140E-38BD-4055-99DD-C593FA68D884}" srcId="{CCFEDE89-8832-45A2-BF97-0ECD59B53B57}" destId="{645790D1-3BF3-4C2B-9FCA-28953D96D8DD}" srcOrd="7" destOrd="0" parTransId="{C58C0493-CFE6-4249-A7F4-4F59AAD284B2}" sibTransId="{BBF4B3A3-B766-4338-974F-FB634F2B1D84}"/>
    <dgm:cxn modelId="{1FB74012-3545-4114-A895-AF678284D17E}" srcId="{CCFEDE89-8832-45A2-BF97-0ECD59B53B57}" destId="{6D3DFD7C-B90F-4CAC-92BA-EAE599770407}" srcOrd="4" destOrd="0" parTransId="{AC7F7EB1-BA39-4C68-96CD-7020B761F6C3}" sibTransId="{C8C6603E-568C-4748-BCE6-B3C84BECA495}"/>
    <dgm:cxn modelId="{9B038715-1F1B-4CA5-9B5D-C572E867DBA1}" srcId="{CCFEDE89-8832-45A2-BF97-0ECD59B53B57}" destId="{2BE51D6A-E747-465F-B0BD-C7E1C40426AD}" srcOrd="10" destOrd="0" parTransId="{2989F14A-621C-4234-9363-EC0364B5ABF1}" sibTransId="{306A8B28-EC2F-4B17-9C56-71AF7FA834CC}"/>
    <dgm:cxn modelId="{5F8A2316-F5B2-42F7-9267-A6BDCEC4B77B}" srcId="{CCFEDE89-8832-45A2-BF97-0ECD59B53B57}" destId="{46426C9C-DE1B-4882-AF27-B840AB3132D8}" srcOrd="13" destOrd="0" parTransId="{61EB1D48-5343-4F49-A5C1-390D52729B0D}" sibTransId="{BA85C576-95A6-49C7-B881-3F99E22793BA}"/>
    <dgm:cxn modelId="{E9C2261A-AC03-422D-80EA-20EFC7F64C42}" type="presOf" srcId="{DC032F7E-1F66-4B75-AC02-4F96036976CF}" destId="{FCFCEA35-33E3-48B9-9461-C345B564C6CB}" srcOrd="0" destOrd="0" presId="urn:microsoft.com/office/officeart/2005/8/layout/default"/>
    <dgm:cxn modelId="{168F7D1B-CC8F-46A0-A5B3-4BC505A60A79}" srcId="{CCFEDE89-8832-45A2-BF97-0ECD59B53B57}" destId="{3C548E28-26F6-4A4F-A0C3-FC4EF5346D86}" srcOrd="1" destOrd="0" parTransId="{DD05B17E-4F2F-486D-B1C0-331BD0C74DB0}" sibTransId="{D9D437ED-E2A1-4B8A-AB4F-136DE20137BB}"/>
    <dgm:cxn modelId="{CDC2201D-D5BC-4499-A337-3B038B727292}" type="presOf" srcId="{7ADBCE17-BA31-4C47-9004-7DE680F5AA13}" destId="{80B6DA83-171B-4BC1-ADDC-CB2BB3E832D9}" srcOrd="0" destOrd="0" presId="urn:microsoft.com/office/officeart/2005/8/layout/default"/>
    <dgm:cxn modelId="{7E950728-F576-49A2-8B9E-ACAC3C7CA15B}" type="presOf" srcId="{13E20B4D-9B3F-4A79-A36C-8AC5E12BDF4E}" destId="{0E45BA35-A18A-466E-B65C-9D9978F84781}" srcOrd="0" destOrd="0" presId="urn:microsoft.com/office/officeart/2005/8/layout/default"/>
    <dgm:cxn modelId="{4B4B4B31-F30C-4B63-A7C1-D994A538391B}" type="presOf" srcId="{CCFEDE89-8832-45A2-BF97-0ECD59B53B57}" destId="{6DC37B5B-99F0-4A74-9A40-17625A09E064}" srcOrd="0" destOrd="0" presId="urn:microsoft.com/office/officeart/2005/8/layout/default"/>
    <dgm:cxn modelId="{FD7A7C38-478E-490D-9115-3B55E6C079AF}" type="presOf" srcId="{46426C9C-DE1B-4882-AF27-B840AB3132D8}" destId="{1AA67756-F1D1-47F7-A92D-734A90B96669}" srcOrd="0" destOrd="0" presId="urn:microsoft.com/office/officeart/2005/8/layout/default"/>
    <dgm:cxn modelId="{12C93F39-5CC4-45CF-BDF7-1F7BE93C9CE8}" type="presOf" srcId="{5139552F-6935-4ED8-A3A6-0F5AE4CBEFED}" destId="{1E90A40F-3D42-4615-B4A3-C93F65F9B904}" srcOrd="0" destOrd="0" presId="urn:microsoft.com/office/officeart/2005/8/layout/default"/>
    <dgm:cxn modelId="{CD5A8740-FEBE-4111-9A6F-27E1FB42F16C}" type="presOf" srcId="{78E3A7E0-6C77-42A6-9930-8A3EC9547314}" destId="{ED7DB780-B22D-46F2-9492-421D10F84C7F}" srcOrd="0" destOrd="0" presId="urn:microsoft.com/office/officeart/2005/8/layout/default"/>
    <dgm:cxn modelId="{E11A5A50-1327-403B-9D65-48B3DA9E5777}" srcId="{CCFEDE89-8832-45A2-BF97-0ECD59B53B57}" destId="{76CC6C91-BD19-49E6-A1A0-29E1CA3D0626}" srcOrd="12" destOrd="0" parTransId="{7A2D4C32-34C1-41C7-973B-E2B879616593}" sibTransId="{4D865575-350D-40AC-87F7-50805D6416C7}"/>
    <dgm:cxn modelId="{771A5A53-8D0C-40AF-BEA6-31AD14BD4EAA}" type="presOf" srcId="{B9BB7CAA-8C3B-4420-8772-0D8BD74F395D}" destId="{9BEB892C-7B71-4B77-92E2-F967284BC6B9}" srcOrd="0" destOrd="0" presId="urn:microsoft.com/office/officeart/2005/8/layout/default"/>
    <dgm:cxn modelId="{A97CB457-B3C5-48E6-90DD-DCD771434EC9}" srcId="{CCFEDE89-8832-45A2-BF97-0ECD59B53B57}" destId="{E63AAD91-56AD-4419-9D7F-70CB64E7D461}" srcOrd="11" destOrd="0" parTransId="{4DB52BA7-4B9A-4207-B101-E43915789842}" sibTransId="{36192149-1504-4CCF-8B34-C41CF00C77D4}"/>
    <dgm:cxn modelId="{75991A5A-971A-499F-A327-048995E5DB81}" type="presOf" srcId="{E63AAD91-56AD-4419-9D7F-70CB64E7D461}" destId="{4F928BB7-DB9C-4868-852D-4AAEE681E729}" srcOrd="0" destOrd="0" presId="urn:microsoft.com/office/officeart/2005/8/layout/default"/>
    <dgm:cxn modelId="{7F505F5B-6D24-44EE-9B78-0213040E1F54}" type="presOf" srcId="{2BE51D6A-E747-465F-B0BD-C7E1C40426AD}" destId="{6EBB5A11-2344-4A69-A759-DAB1F3FB213B}" srcOrd="0" destOrd="0" presId="urn:microsoft.com/office/officeart/2005/8/layout/default"/>
    <dgm:cxn modelId="{59A9D45D-D958-4324-B8FC-9AC99C91DE50}" srcId="{CCFEDE89-8832-45A2-BF97-0ECD59B53B57}" destId="{A42EC5BF-66FA-491E-8B4E-6E8A7A0DB3CD}" srcOrd="5" destOrd="0" parTransId="{017DFFEE-9B60-4037-95FF-1B2B031EBC89}" sibTransId="{657464ED-9AB3-4B6E-B88D-30E90563CA9B}"/>
    <dgm:cxn modelId="{7E318869-2A23-4129-96E6-4F1E9AC6C801}" type="presOf" srcId="{C379253D-3B1A-4F9D-A9E1-8AD562095972}" destId="{663A7353-FC74-4B1F-AFA1-84925ED53170}" srcOrd="0" destOrd="0" presId="urn:microsoft.com/office/officeart/2005/8/layout/default"/>
    <dgm:cxn modelId="{F067C072-FCEB-4193-A336-BF9C019EB74B}" srcId="{CCFEDE89-8832-45A2-BF97-0ECD59B53B57}" destId="{5139552F-6935-4ED8-A3A6-0F5AE4CBEFED}" srcOrd="2" destOrd="0" parTransId="{DB6050D8-4C87-4C77-9E7F-2A6B005E31AD}" sibTransId="{C10C1E0A-58D4-4BC1-B335-F524735A50E2}"/>
    <dgm:cxn modelId="{00749C73-49B1-44A1-A13E-DD3CA3AD8B5C}" srcId="{CCFEDE89-8832-45A2-BF97-0ECD59B53B57}" destId="{BB5A9763-22FA-4671-8F52-079487E46235}" srcOrd="17" destOrd="0" parTransId="{0522B304-0DBC-46AD-A5FD-B467B128363F}" sibTransId="{AC1BEAB0-D470-4C3C-A850-E9B747341CC5}"/>
    <dgm:cxn modelId="{E660F27C-584A-46B6-A5D4-7B509EB8390E}" srcId="{CCFEDE89-8832-45A2-BF97-0ECD59B53B57}" destId="{C379253D-3B1A-4F9D-A9E1-8AD562095972}" srcOrd="3" destOrd="0" parTransId="{586D6E6C-6DBE-445E-A52F-F7B2844E851B}" sibTransId="{BB56B95C-33E7-443F-B425-B591E7B7462E}"/>
    <dgm:cxn modelId="{23034582-8FB8-4377-A4D3-90E4E94E8E65}" type="presOf" srcId="{7A02858D-1717-4831-A685-D864B828C2ED}" destId="{6B2CBDE2-375C-41AA-9F4E-CF79E48FC67F}" srcOrd="0" destOrd="0" presId="urn:microsoft.com/office/officeart/2005/8/layout/default"/>
    <dgm:cxn modelId="{2DD44983-F618-4BB1-A029-5A879756F2FD}" srcId="{CCFEDE89-8832-45A2-BF97-0ECD59B53B57}" destId="{A2D52BF8-CC0D-4964-B241-1462976DC06D}" srcOrd="14" destOrd="0" parTransId="{B90837AD-75A6-4355-904F-3390B4FB959E}" sibTransId="{6F0CED27-950D-4ABE-BD16-981C36D103D4}"/>
    <dgm:cxn modelId="{B81F278D-4745-4173-8877-38FDF40284B4}" type="presOf" srcId="{EFA4AE1E-440E-4D70-B84F-61A8518484B5}" destId="{4920553F-9F9B-4A50-BD3B-97E726C15715}" srcOrd="0" destOrd="0" presId="urn:microsoft.com/office/officeart/2005/8/layout/default"/>
    <dgm:cxn modelId="{EF285993-06F1-4854-92C3-31A3FD9EB70F}" srcId="{CCFEDE89-8832-45A2-BF97-0ECD59B53B57}" destId="{7A02858D-1717-4831-A685-D864B828C2ED}" srcOrd="6" destOrd="0" parTransId="{647540FD-0B99-43E2-BE67-8802B0CF2F9E}" sibTransId="{D3545BBD-F0B3-4344-B563-29BABDAF3A8F}"/>
    <dgm:cxn modelId="{40529298-1B9F-46CC-A142-9F2E312E9B08}" srcId="{CCFEDE89-8832-45A2-BF97-0ECD59B53B57}" destId="{7ADBCE17-BA31-4C47-9004-7DE680F5AA13}" srcOrd="16" destOrd="0" parTransId="{D19E97B9-F26E-41CB-A446-86E5803E60E0}" sibTransId="{9F4AA0B1-84B8-4AD4-84E9-457D3FF22CF1}"/>
    <dgm:cxn modelId="{C0C4A9AE-51B9-417B-A574-27DC4583B50F}" srcId="{CCFEDE89-8832-45A2-BF97-0ECD59B53B57}" destId="{DC032F7E-1F66-4B75-AC02-4F96036976CF}" srcOrd="19" destOrd="0" parTransId="{44815197-FCEC-44E5-856B-0434ABAF1821}" sibTransId="{9C93A05C-726B-4F16-9166-E4986D3C5093}"/>
    <dgm:cxn modelId="{2169B4AE-27E6-4089-A244-91EA533C5192}" srcId="{CCFEDE89-8832-45A2-BF97-0ECD59B53B57}" destId="{78E3A7E0-6C77-42A6-9930-8A3EC9547314}" srcOrd="9" destOrd="0" parTransId="{EED3E85E-B0DE-4E9C-B9A7-F7D7E246A7A0}" sibTransId="{E641D2D2-5743-4961-88B0-5BA41BFCEF63}"/>
    <dgm:cxn modelId="{F23F11B8-D5AA-420C-945C-3783B9CB41A3}" type="presOf" srcId="{A42EC5BF-66FA-491E-8B4E-6E8A7A0DB3CD}" destId="{D8A1DC89-D15B-4C07-B476-CA1E0043D4F0}" srcOrd="0" destOrd="0" presId="urn:microsoft.com/office/officeart/2005/8/layout/default"/>
    <dgm:cxn modelId="{164A34C7-5BB8-4FE9-ABB3-ADE3D084C276}" type="presOf" srcId="{6D3DFD7C-B90F-4CAC-92BA-EAE599770407}" destId="{16B63B96-B98E-47C1-84C0-85E3C9CEAA99}" srcOrd="0" destOrd="0" presId="urn:microsoft.com/office/officeart/2005/8/layout/default"/>
    <dgm:cxn modelId="{97411ECC-E396-40AC-B777-2ADAFF06134D}" srcId="{CCFEDE89-8832-45A2-BF97-0ECD59B53B57}" destId="{20F92C84-3B05-4EA6-988D-4564415B6BA1}" srcOrd="8" destOrd="0" parTransId="{C6F40F19-310F-4773-A14D-985A12EB60C8}" sibTransId="{7A3BEC09-23BD-48A0-A59F-9E2E2EAB9C46}"/>
    <dgm:cxn modelId="{FFE7B8CE-8358-499C-8E13-6CD71090D8D1}" type="presOf" srcId="{645790D1-3BF3-4C2B-9FCA-28953D96D8DD}" destId="{E4D9363D-70CF-4687-8C2C-C1ED824F2A9E}" srcOrd="0" destOrd="0" presId="urn:microsoft.com/office/officeart/2005/8/layout/default"/>
    <dgm:cxn modelId="{FFB995D0-CF3E-4593-8788-C159657959AC}" type="presOf" srcId="{3C548E28-26F6-4A4F-A0C3-FC4EF5346D86}" destId="{71F1E8B4-35C4-47FA-93B2-076A2E511E89}" srcOrd="0" destOrd="0" presId="urn:microsoft.com/office/officeart/2005/8/layout/default"/>
    <dgm:cxn modelId="{B51257E2-7EA0-424F-AC86-7583E01A1E15}" type="presOf" srcId="{BB5A9763-22FA-4671-8F52-079487E46235}" destId="{8F4D9E3D-A4BF-4F03-AD6D-34929F4FB7A7}" srcOrd="0" destOrd="0" presId="urn:microsoft.com/office/officeart/2005/8/layout/default"/>
    <dgm:cxn modelId="{443269E5-57BE-458A-90B5-3769928B0CD0}" srcId="{CCFEDE89-8832-45A2-BF97-0ECD59B53B57}" destId="{13E20B4D-9B3F-4A79-A36C-8AC5E12BDF4E}" srcOrd="15" destOrd="0" parTransId="{4A5EE437-EFD9-42B2-A744-4FA6B6BFFD9F}" sibTransId="{AC4AA0D0-59E6-4D7A-80B2-ACA7FCE77CB7}"/>
    <dgm:cxn modelId="{B5F835E8-4151-441A-9AD6-FBCF01AB72F4}" type="presOf" srcId="{20F92C84-3B05-4EA6-988D-4564415B6BA1}" destId="{9AFBE19D-2D27-42EA-BEE9-C2A749B0C1BF}" srcOrd="0" destOrd="0" presId="urn:microsoft.com/office/officeart/2005/8/layout/default"/>
    <dgm:cxn modelId="{D95F99EA-D704-40A3-9C8D-37E483CF97AA}" srcId="{CCFEDE89-8832-45A2-BF97-0ECD59B53B57}" destId="{EFA4AE1E-440E-4D70-B84F-61A8518484B5}" srcOrd="18" destOrd="0" parTransId="{5C5A723F-0A8B-4613-8EF4-07C2607C4C46}" sibTransId="{6D8635B1-CD18-4647-827F-7B6CDBA7BAF0}"/>
    <dgm:cxn modelId="{91DA3EF7-6563-48BE-A3ED-B0F33D7452DD}" type="presOf" srcId="{A2D52BF8-CC0D-4964-B241-1462976DC06D}" destId="{196B2CE9-75AF-43F6-ADF9-2183C3E5A329}" srcOrd="0" destOrd="0" presId="urn:microsoft.com/office/officeart/2005/8/layout/default"/>
    <dgm:cxn modelId="{A6A805FD-F0DF-4648-829A-849F33B90357}" type="presOf" srcId="{76CC6C91-BD19-49E6-A1A0-29E1CA3D0626}" destId="{F110C6EF-F48A-44C0-B712-A95C9B572A96}" srcOrd="0" destOrd="0" presId="urn:microsoft.com/office/officeart/2005/8/layout/default"/>
    <dgm:cxn modelId="{125E57C0-03D8-48E4-9FFF-1A89163AA74F}" type="presParOf" srcId="{6DC37B5B-99F0-4A74-9A40-17625A09E064}" destId="{9BEB892C-7B71-4B77-92E2-F967284BC6B9}" srcOrd="0" destOrd="0" presId="urn:microsoft.com/office/officeart/2005/8/layout/default"/>
    <dgm:cxn modelId="{230CEEA8-9052-4BC8-B2EB-62BEAF9F5E18}" type="presParOf" srcId="{6DC37B5B-99F0-4A74-9A40-17625A09E064}" destId="{CDF98245-F4A3-4EB1-8C4D-7AA4F9DAE966}" srcOrd="1" destOrd="0" presId="urn:microsoft.com/office/officeart/2005/8/layout/default"/>
    <dgm:cxn modelId="{F9CA4813-4162-4C95-95F3-132B386E9E69}" type="presParOf" srcId="{6DC37B5B-99F0-4A74-9A40-17625A09E064}" destId="{71F1E8B4-35C4-47FA-93B2-076A2E511E89}" srcOrd="2" destOrd="0" presId="urn:microsoft.com/office/officeart/2005/8/layout/default"/>
    <dgm:cxn modelId="{B738F2B2-5197-4A1B-8CAC-BBFC1EAA47FD}" type="presParOf" srcId="{6DC37B5B-99F0-4A74-9A40-17625A09E064}" destId="{93849E49-BD30-42CB-A2F0-7CEA1AE7998B}" srcOrd="3" destOrd="0" presId="urn:microsoft.com/office/officeart/2005/8/layout/default"/>
    <dgm:cxn modelId="{ACB8F020-2A20-4FAC-881A-F5824D86A27E}" type="presParOf" srcId="{6DC37B5B-99F0-4A74-9A40-17625A09E064}" destId="{1E90A40F-3D42-4615-B4A3-C93F65F9B904}" srcOrd="4" destOrd="0" presId="urn:microsoft.com/office/officeart/2005/8/layout/default"/>
    <dgm:cxn modelId="{9DE7CB2D-0E0B-42A7-85FE-46EE6C069C8B}" type="presParOf" srcId="{6DC37B5B-99F0-4A74-9A40-17625A09E064}" destId="{ECFBC64D-3B1E-4072-A040-F56DFCC91BE9}" srcOrd="5" destOrd="0" presId="urn:microsoft.com/office/officeart/2005/8/layout/default"/>
    <dgm:cxn modelId="{117204EF-333C-47BB-AAB9-3B27805D3CC0}" type="presParOf" srcId="{6DC37B5B-99F0-4A74-9A40-17625A09E064}" destId="{663A7353-FC74-4B1F-AFA1-84925ED53170}" srcOrd="6" destOrd="0" presId="urn:microsoft.com/office/officeart/2005/8/layout/default"/>
    <dgm:cxn modelId="{8664C86A-62F9-4823-A7BB-064369887474}" type="presParOf" srcId="{6DC37B5B-99F0-4A74-9A40-17625A09E064}" destId="{E420E10A-8E48-4A3E-B81D-940017A34892}" srcOrd="7" destOrd="0" presId="urn:microsoft.com/office/officeart/2005/8/layout/default"/>
    <dgm:cxn modelId="{C5E3EC56-EDED-4D1D-A0C7-0769AC5921B7}" type="presParOf" srcId="{6DC37B5B-99F0-4A74-9A40-17625A09E064}" destId="{16B63B96-B98E-47C1-84C0-85E3C9CEAA99}" srcOrd="8" destOrd="0" presId="urn:microsoft.com/office/officeart/2005/8/layout/default"/>
    <dgm:cxn modelId="{C2A239D1-43C4-4199-9A0F-EF8AB83F8596}" type="presParOf" srcId="{6DC37B5B-99F0-4A74-9A40-17625A09E064}" destId="{DEBFA8AA-FFBC-440C-9F84-CAB112965A0F}" srcOrd="9" destOrd="0" presId="urn:microsoft.com/office/officeart/2005/8/layout/default"/>
    <dgm:cxn modelId="{8718BACC-7177-4F6F-8154-2F1987720161}" type="presParOf" srcId="{6DC37B5B-99F0-4A74-9A40-17625A09E064}" destId="{D8A1DC89-D15B-4C07-B476-CA1E0043D4F0}" srcOrd="10" destOrd="0" presId="urn:microsoft.com/office/officeart/2005/8/layout/default"/>
    <dgm:cxn modelId="{369DD86D-C01D-48A9-8EA3-29EA7BCF9C34}" type="presParOf" srcId="{6DC37B5B-99F0-4A74-9A40-17625A09E064}" destId="{949DCA88-0AB7-4F58-B406-F7C5A5A695E1}" srcOrd="11" destOrd="0" presId="urn:microsoft.com/office/officeart/2005/8/layout/default"/>
    <dgm:cxn modelId="{DBA69B40-A306-4A01-9C6F-7C222FDA5692}" type="presParOf" srcId="{6DC37B5B-99F0-4A74-9A40-17625A09E064}" destId="{6B2CBDE2-375C-41AA-9F4E-CF79E48FC67F}" srcOrd="12" destOrd="0" presId="urn:microsoft.com/office/officeart/2005/8/layout/default"/>
    <dgm:cxn modelId="{63FE72BB-4453-454A-ADF4-B9859AE585DC}" type="presParOf" srcId="{6DC37B5B-99F0-4A74-9A40-17625A09E064}" destId="{0C83A036-9639-41E7-9257-CEE9FE0074E5}" srcOrd="13" destOrd="0" presId="urn:microsoft.com/office/officeart/2005/8/layout/default"/>
    <dgm:cxn modelId="{420D921D-0290-423D-89D5-D94A5000C571}" type="presParOf" srcId="{6DC37B5B-99F0-4A74-9A40-17625A09E064}" destId="{E4D9363D-70CF-4687-8C2C-C1ED824F2A9E}" srcOrd="14" destOrd="0" presId="urn:microsoft.com/office/officeart/2005/8/layout/default"/>
    <dgm:cxn modelId="{4899B289-C884-4440-A718-C0EC987CE323}" type="presParOf" srcId="{6DC37B5B-99F0-4A74-9A40-17625A09E064}" destId="{CDFC6471-2600-46F5-8365-838BCA2034C8}" srcOrd="15" destOrd="0" presId="urn:microsoft.com/office/officeart/2005/8/layout/default"/>
    <dgm:cxn modelId="{669F802A-5225-43A6-9D6F-BF39665E32D9}" type="presParOf" srcId="{6DC37B5B-99F0-4A74-9A40-17625A09E064}" destId="{9AFBE19D-2D27-42EA-BEE9-C2A749B0C1BF}" srcOrd="16" destOrd="0" presId="urn:microsoft.com/office/officeart/2005/8/layout/default"/>
    <dgm:cxn modelId="{AD818DCB-F4D5-470C-972E-2F30374DCB60}" type="presParOf" srcId="{6DC37B5B-99F0-4A74-9A40-17625A09E064}" destId="{08758D85-5331-4BAE-8F05-2753C7C3DAD3}" srcOrd="17" destOrd="0" presId="urn:microsoft.com/office/officeart/2005/8/layout/default"/>
    <dgm:cxn modelId="{E80B5E1E-E126-4FBD-9410-B9A065FD0DFA}" type="presParOf" srcId="{6DC37B5B-99F0-4A74-9A40-17625A09E064}" destId="{ED7DB780-B22D-46F2-9492-421D10F84C7F}" srcOrd="18" destOrd="0" presId="urn:microsoft.com/office/officeart/2005/8/layout/default"/>
    <dgm:cxn modelId="{F5F19672-A8E8-493F-80EE-25895F6B4A5B}" type="presParOf" srcId="{6DC37B5B-99F0-4A74-9A40-17625A09E064}" destId="{33BCCBF4-B876-4FB4-B321-A6F5C9C73016}" srcOrd="19" destOrd="0" presId="urn:microsoft.com/office/officeart/2005/8/layout/default"/>
    <dgm:cxn modelId="{A4333003-93D4-48B4-BB28-FF0BD54FA519}" type="presParOf" srcId="{6DC37B5B-99F0-4A74-9A40-17625A09E064}" destId="{6EBB5A11-2344-4A69-A759-DAB1F3FB213B}" srcOrd="20" destOrd="0" presId="urn:microsoft.com/office/officeart/2005/8/layout/default"/>
    <dgm:cxn modelId="{B5B7921E-BC9A-4058-9D92-5968D5515AF1}" type="presParOf" srcId="{6DC37B5B-99F0-4A74-9A40-17625A09E064}" destId="{6742E472-A875-4FF9-AC1A-769521156BEE}" srcOrd="21" destOrd="0" presId="urn:microsoft.com/office/officeart/2005/8/layout/default"/>
    <dgm:cxn modelId="{027C7DF0-0467-424A-AA0D-A61D26A17BB3}" type="presParOf" srcId="{6DC37B5B-99F0-4A74-9A40-17625A09E064}" destId="{4F928BB7-DB9C-4868-852D-4AAEE681E729}" srcOrd="22" destOrd="0" presId="urn:microsoft.com/office/officeart/2005/8/layout/default"/>
    <dgm:cxn modelId="{7BFFD110-4AE7-484B-A089-8A130047C447}" type="presParOf" srcId="{6DC37B5B-99F0-4A74-9A40-17625A09E064}" destId="{97B82CD2-6B4B-4883-941B-0A5F9D0EA62F}" srcOrd="23" destOrd="0" presId="urn:microsoft.com/office/officeart/2005/8/layout/default"/>
    <dgm:cxn modelId="{25F9604E-7623-44F6-91F2-CAD4A89E2C05}" type="presParOf" srcId="{6DC37B5B-99F0-4A74-9A40-17625A09E064}" destId="{F110C6EF-F48A-44C0-B712-A95C9B572A96}" srcOrd="24" destOrd="0" presId="urn:microsoft.com/office/officeart/2005/8/layout/default"/>
    <dgm:cxn modelId="{FB8DAA4A-5F79-46E7-B2D4-60DED05C40B0}" type="presParOf" srcId="{6DC37B5B-99F0-4A74-9A40-17625A09E064}" destId="{F8542684-0954-491E-97E4-5D00940260F1}" srcOrd="25" destOrd="0" presId="urn:microsoft.com/office/officeart/2005/8/layout/default"/>
    <dgm:cxn modelId="{4F27C2AA-9E10-43BF-868C-188A1599A6DD}" type="presParOf" srcId="{6DC37B5B-99F0-4A74-9A40-17625A09E064}" destId="{1AA67756-F1D1-47F7-A92D-734A90B96669}" srcOrd="26" destOrd="0" presId="urn:microsoft.com/office/officeart/2005/8/layout/default"/>
    <dgm:cxn modelId="{905471B0-5807-4F20-AED3-69F430D7FA7F}" type="presParOf" srcId="{6DC37B5B-99F0-4A74-9A40-17625A09E064}" destId="{8C92008C-2017-494A-87C3-946B6E1D4CC7}" srcOrd="27" destOrd="0" presId="urn:microsoft.com/office/officeart/2005/8/layout/default"/>
    <dgm:cxn modelId="{52CAC619-C79B-45F7-81B0-76F052521DEA}" type="presParOf" srcId="{6DC37B5B-99F0-4A74-9A40-17625A09E064}" destId="{196B2CE9-75AF-43F6-ADF9-2183C3E5A329}" srcOrd="28" destOrd="0" presId="urn:microsoft.com/office/officeart/2005/8/layout/default"/>
    <dgm:cxn modelId="{88606C68-C631-40C9-82B6-042E6022F7AF}" type="presParOf" srcId="{6DC37B5B-99F0-4A74-9A40-17625A09E064}" destId="{21B73D35-ACEF-42E8-A6CE-D5337BBB938E}" srcOrd="29" destOrd="0" presId="urn:microsoft.com/office/officeart/2005/8/layout/default"/>
    <dgm:cxn modelId="{976F91C3-BAFE-42FF-8582-8F628BDC8FFC}" type="presParOf" srcId="{6DC37B5B-99F0-4A74-9A40-17625A09E064}" destId="{0E45BA35-A18A-466E-B65C-9D9978F84781}" srcOrd="30" destOrd="0" presId="urn:microsoft.com/office/officeart/2005/8/layout/default"/>
    <dgm:cxn modelId="{035D2DAB-E2D8-4AFE-8BC6-85323CC9F2F0}" type="presParOf" srcId="{6DC37B5B-99F0-4A74-9A40-17625A09E064}" destId="{31914568-CD6B-4ADC-B2A9-41BE45814EF9}" srcOrd="31" destOrd="0" presId="urn:microsoft.com/office/officeart/2005/8/layout/default"/>
    <dgm:cxn modelId="{BCE52095-121B-4074-B73C-AC18FD5B1506}" type="presParOf" srcId="{6DC37B5B-99F0-4A74-9A40-17625A09E064}" destId="{80B6DA83-171B-4BC1-ADDC-CB2BB3E832D9}" srcOrd="32" destOrd="0" presId="urn:microsoft.com/office/officeart/2005/8/layout/default"/>
    <dgm:cxn modelId="{05667D25-0E00-4970-A08A-F439A5937170}" type="presParOf" srcId="{6DC37B5B-99F0-4A74-9A40-17625A09E064}" destId="{0BA811D6-CB32-45ED-A179-767D266747BA}" srcOrd="33" destOrd="0" presId="urn:microsoft.com/office/officeart/2005/8/layout/default"/>
    <dgm:cxn modelId="{EE85EDCC-A856-4524-9867-5F2E668A920C}" type="presParOf" srcId="{6DC37B5B-99F0-4A74-9A40-17625A09E064}" destId="{8F4D9E3D-A4BF-4F03-AD6D-34929F4FB7A7}" srcOrd="34" destOrd="0" presId="urn:microsoft.com/office/officeart/2005/8/layout/default"/>
    <dgm:cxn modelId="{2E6525F9-8128-4278-8D74-0E4F32EBFA77}" type="presParOf" srcId="{6DC37B5B-99F0-4A74-9A40-17625A09E064}" destId="{29F78BF6-30A4-460F-AF59-FEE7F7AF8ABD}" srcOrd="35" destOrd="0" presId="urn:microsoft.com/office/officeart/2005/8/layout/default"/>
    <dgm:cxn modelId="{DDAA309D-3E22-424E-A297-54390165A189}" type="presParOf" srcId="{6DC37B5B-99F0-4A74-9A40-17625A09E064}" destId="{4920553F-9F9B-4A50-BD3B-97E726C15715}" srcOrd="36" destOrd="0" presId="urn:microsoft.com/office/officeart/2005/8/layout/default"/>
    <dgm:cxn modelId="{81681ACC-32F8-4A77-98F7-8052FFB373C9}" type="presParOf" srcId="{6DC37B5B-99F0-4A74-9A40-17625A09E064}" destId="{C66FB534-0AA9-420C-8D91-61AE8DE5E728}" srcOrd="37" destOrd="0" presId="urn:microsoft.com/office/officeart/2005/8/layout/default"/>
    <dgm:cxn modelId="{E79B36A8-E706-46DF-A879-985BD7DBDCE0}" type="presParOf" srcId="{6DC37B5B-99F0-4A74-9A40-17625A09E064}" destId="{FCFCEA35-33E3-48B9-9461-C345B564C6CB}" srcOrd="38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EB892C-7B71-4B77-92E2-F967284BC6B9}">
      <dsp:nvSpPr>
        <dsp:cNvPr id="0" name=""/>
        <dsp:cNvSpPr/>
      </dsp:nvSpPr>
      <dsp:spPr>
        <a:xfrm>
          <a:off x="145648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 dirty="0">
              <a:effectLst/>
              <a:latin typeface="Calibri" panose="020F0502020204030204" pitchFamily="34" charset="0"/>
              <a:ea typeface="Calibri" panose="020F0502020204030204" pitchFamily="34" charset="0"/>
            </a:rPr>
            <a:t>Empleo</a:t>
          </a:r>
          <a:r>
            <a:rPr lang="es-ES" sz="1300" u="none" strike="noStrike" kern="1200" dirty="0">
              <a:effectLst/>
              <a:latin typeface="Calibri" panose="020F0502020204030204" pitchFamily="34" charset="0"/>
              <a:ea typeface="Calibri" panose="020F0502020204030204" pitchFamily="34" charset="0"/>
            </a:rPr>
            <a:t> (Empleo con salarios dignos para poder tener un plan de vida).</a:t>
          </a:r>
          <a:endParaRPr lang="es-ES" sz="1300" kern="1200" dirty="0"/>
        </a:p>
      </dsp:txBody>
      <dsp:txXfrm>
        <a:off x="145648" y="3644"/>
        <a:ext cx="1703389" cy="1022033"/>
      </dsp:txXfrm>
    </dsp:sp>
    <dsp:sp modelId="{71F1E8B4-35C4-47FA-93B2-076A2E511E89}">
      <dsp:nvSpPr>
        <dsp:cNvPr id="0" name=""/>
        <dsp:cNvSpPr/>
      </dsp:nvSpPr>
      <dsp:spPr>
        <a:xfrm>
          <a:off x="2019376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Despoblación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(Que la población activa pueda trabajar y quedarse a vivir en el pueblo si lo desea).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2019376" y="3644"/>
        <a:ext cx="1703389" cy="1022033"/>
      </dsp:txXfrm>
    </dsp:sp>
    <dsp:sp modelId="{1E90A40F-3D42-4615-B4A3-C93F65F9B904}">
      <dsp:nvSpPr>
        <dsp:cNvPr id="0" name=""/>
        <dsp:cNvSpPr/>
      </dsp:nvSpPr>
      <dsp:spPr>
        <a:xfrm>
          <a:off x="3893103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Educación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(Accesibilidad a educación y formación de calidad en el entorno cercano).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3893103" y="3644"/>
        <a:ext cx="1703389" cy="1022033"/>
      </dsp:txXfrm>
    </dsp:sp>
    <dsp:sp modelId="{663A7353-FC74-4B1F-AFA1-84925ED53170}">
      <dsp:nvSpPr>
        <dsp:cNvPr id="0" name=""/>
        <dsp:cNvSpPr/>
      </dsp:nvSpPr>
      <dsp:spPr>
        <a:xfrm>
          <a:off x="5766831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Salud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 salud pública y disponibilidad de servicios sanitarios de calidad).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5766831" y="3644"/>
        <a:ext cx="1703389" cy="1022033"/>
      </dsp:txXfrm>
    </dsp:sp>
    <dsp:sp modelId="{16B63B96-B98E-47C1-84C0-85E3C9CEAA99}">
      <dsp:nvSpPr>
        <dsp:cNvPr id="0" name=""/>
        <dsp:cNvSpPr/>
      </dsp:nvSpPr>
      <dsp:spPr>
        <a:xfrm>
          <a:off x="7640559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Cultura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 cultura en todas sus formas de expresión).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7640559" y="3644"/>
        <a:ext cx="1703389" cy="1022033"/>
      </dsp:txXfrm>
    </dsp:sp>
    <dsp:sp modelId="{D8A1DC89-D15B-4C07-B476-CA1E0043D4F0}">
      <dsp:nvSpPr>
        <dsp:cNvPr id="0" name=""/>
        <dsp:cNvSpPr/>
      </dsp:nvSpPr>
      <dsp:spPr>
        <a:xfrm>
          <a:off x="9514287" y="3644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Ocio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(Accesibilidad a una oferta de ocio adaptada a diferentes edades e intereses).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9514287" y="3644"/>
        <a:ext cx="1703389" cy="1022033"/>
      </dsp:txXfrm>
    </dsp:sp>
    <dsp:sp modelId="{6B2CBDE2-375C-41AA-9F4E-CF79E48FC67F}">
      <dsp:nvSpPr>
        <dsp:cNvPr id="0" name=""/>
        <dsp:cNvSpPr/>
      </dsp:nvSpPr>
      <dsp:spPr>
        <a:xfrm>
          <a:off x="145648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Infancia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(Apoyo a las familias para favorecer la natalidad y el desarrollo durante la infancia).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145648" y="1196016"/>
        <a:ext cx="1703389" cy="1022033"/>
      </dsp:txXfrm>
    </dsp:sp>
    <dsp:sp modelId="{E4D9363D-70CF-4687-8C2C-C1ED824F2A9E}">
      <dsp:nvSpPr>
        <dsp:cNvPr id="0" name=""/>
        <dsp:cNvSpPr/>
      </dsp:nvSpPr>
      <dsp:spPr>
        <a:xfrm>
          <a:off x="2019376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Juventud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(Implementación de políticas públicas orientadas al desarrollo de los jóvenes).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2019376" y="1196016"/>
        <a:ext cx="1703389" cy="1022033"/>
      </dsp:txXfrm>
    </dsp:sp>
    <dsp:sp modelId="{9AFBE19D-2D27-42EA-BEE9-C2A749B0C1BF}">
      <dsp:nvSpPr>
        <dsp:cNvPr id="0" name=""/>
        <dsp:cNvSpPr/>
      </dsp:nvSpPr>
      <dsp:spPr>
        <a:xfrm>
          <a:off x="3893103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Tercera edad 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(Políticas de envejecimiento activo y servicios sociosanitarios para la Tercera edad).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3893103" y="1196016"/>
        <a:ext cx="1703389" cy="1022033"/>
      </dsp:txXfrm>
    </dsp:sp>
    <dsp:sp modelId="{ED7DB780-B22D-46F2-9492-421D10F84C7F}">
      <dsp:nvSpPr>
        <dsp:cNvPr id="0" name=""/>
        <dsp:cNvSpPr/>
      </dsp:nvSpPr>
      <dsp:spPr>
        <a:xfrm>
          <a:off x="5766831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Seguridad ciudadana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un entorno seguro en el que vivir).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5766831" y="1196016"/>
        <a:ext cx="1703389" cy="1022033"/>
      </dsp:txXfrm>
    </dsp:sp>
    <dsp:sp modelId="{6EBB5A11-2344-4A69-A759-DAB1F3FB213B}">
      <dsp:nvSpPr>
        <dsp:cNvPr id="0" name=""/>
        <dsp:cNvSpPr/>
      </dsp:nvSpPr>
      <dsp:spPr>
        <a:xfrm>
          <a:off x="7640559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Convivencia ciudadana 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(Promoción de la convivencia y buena vecindad).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7640559" y="1196016"/>
        <a:ext cx="1703389" cy="1022033"/>
      </dsp:txXfrm>
    </dsp:sp>
    <dsp:sp modelId="{4F928BB7-DB9C-4868-852D-4AAEE681E729}">
      <dsp:nvSpPr>
        <dsp:cNvPr id="0" name=""/>
        <dsp:cNvSpPr/>
      </dsp:nvSpPr>
      <dsp:spPr>
        <a:xfrm>
          <a:off x="9514287" y="1196016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Participación ciudadana 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(Estímulo de la participación ciudadana en los asuntos públicos).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9514287" y="1196016"/>
        <a:ext cx="1703389" cy="1022033"/>
      </dsp:txXfrm>
    </dsp:sp>
    <dsp:sp modelId="{F110C6EF-F48A-44C0-B712-A95C9B572A96}">
      <dsp:nvSpPr>
        <dsp:cNvPr id="0" name=""/>
        <dsp:cNvSpPr/>
      </dsp:nvSpPr>
      <dsp:spPr>
        <a:xfrm>
          <a:off x="145648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Medioambiente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(Cuidado de los entornos natural y urbano para el disfrute ciudadano).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145648" y="2388388"/>
        <a:ext cx="1703389" cy="1022033"/>
      </dsp:txXfrm>
    </dsp:sp>
    <dsp:sp modelId="{1AA67756-F1D1-47F7-A92D-734A90B96669}">
      <dsp:nvSpPr>
        <dsp:cNvPr id="0" name=""/>
        <dsp:cNvSpPr/>
      </dsp:nvSpPr>
      <dsp:spPr>
        <a:xfrm>
          <a:off x="2019376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Economía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(Incremento de la renta y fomento de la actividad de los distintos sectores económicos).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2019376" y="2388388"/>
        <a:ext cx="1703389" cy="1022033"/>
      </dsp:txXfrm>
    </dsp:sp>
    <dsp:sp modelId="{196B2CE9-75AF-43F6-ADF9-2183C3E5A329}">
      <dsp:nvSpPr>
        <dsp:cNvPr id="0" name=""/>
        <dsp:cNvSpPr/>
      </dsp:nvSpPr>
      <dsp:spPr>
        <a:xfrm>
          <a:off x="3893103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Relaciones personales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(Facilitación de momentos y espacios para el disfrute con familia, amigos...).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3893103" y="2388388"/>
        <a:ext cx="1703389" cy="1022033"/>
      </dsp:txXfrm>
    </dsp:sp>
    <dsp:sp modelId="{0E45BA35-A18A-466E-B65C-9D9978F84781}">
      <dsp:nvSpPr>
        <dsp:cNvPr id="0" name=""/>
        <dsp:cNvSpPr/>
      </dsp:nvSpPr>
      <dsp:spPr>
        <a:xfrm>
          <a:off x="5766831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Perspectiva de género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(Fomento de la igualdad real entre hombres y mujeres)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5766831" y="2388388"/>
        <a:ext cx="1703389" cy="1022033"/>
      </dsp:txXfrm>
    </dsp:sp>
    <dsp:sp modelId="{80B6DA83-171B-4BC1-ADDC-CB2BB3E832D9}">
      <dsp:nvSpPr>
        <dsp:cNvPr id="0" name=""/>
        <dsp:cNvSpPr/>
      </dsp:nvSpPr>
      <dsp:spPr>
        <a:xfrm>
          <a:off x="7640559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Diversidad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(Respecto a personas con diversidad funcional o sexual, migrantes, minorías étnicas...).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7640559" y="2388388"/>
        <a:ext cx="1703389" cy="1022033"/>
      </dsp:txXfrm>
    </dsp:sp>
    <dsp:sp modelId="{8F4D9E3D-A4BF-4F03-AD6D-34929F4FB7A7}">
      <dsp:nvSpPr>
        <dsp:cNvPr id="0" name=""/>
        <dsp:cNvSpPr/>
      </dsp:nvSpPr>
      <dsp:spPr>
        <a:xfrm>
          <a:off x="9514287" y="2388388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Deporte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(Fomento de la actividad física para una vida saludable).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9514287" y="2388388"/>
        <a:ext cx="1703389" cy="1022033"/>
      </dsp:txXfrm>
    </dsp:sp>
    <dsp:sp modelId="{4920553F-9F9B-4A50-BD3B-97E726C15715}">
      <dsp:nvSpPr>
        <dsp:cNvPr id="0" name=""/>
        <dsp:cNvSpPr/>
      </dsp:nvSpPr>
      <dsp:spPr>
        <a:xfrm>
          <a:off x="3893103" y="3580761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Servicios públicos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(Mejora continua del nivel de servicios públicos).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3893103" y="3580761"/>
        <a:ext cx="1703389" cy="1022033"/>
      </dsp:txXfrm>
    </dsp:sp>
    <dsp:sp modelId="{FCFCEA35-33E3-48B9-9461-C345B564C6CB}">
      <dsp:nvSpPr>
        <dsp:cNvPr id="0" name=""/>
        <dsp:cNvSpPr/>
      </dsp:nvSpPr>
      <dsp:spPr>
        <a:xfrm>
          <a:off x="5766831" y="3580761"/>
          <a:ext cx="1703389" cy="1022033"/>
        </a:xfrm>
        <a:prstGeom prst="rect">
          <a:avLst/>
        </a:prstGeom>
        <a:solidFill>
          <a:srgbClr val="FFFFCC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Identidad local</a:t>
          </a:r>
          <a:r>
            <a:rPr lang="es-ES" sz="1300" u="none" strike="noStrike" kern="1200">
              <a:effectLst/>
              <a:latin typeface="Calibri" panose="020F0502020204030204" pitchFamily="34" charset="0"/>
              <a:ea typeface="Calibri" panose="020F0502020204030204" pitchFamily="34" charset="0"/>
            </a:rPr>
            <a:t> (Promoción de las historia, patrimonio y costumbres locales).</a:t>
          </a:r>
          <a:endParaRPr lang="es-ES" sz="1300" u="none" strike="noStrike" kern="1200" dirty="0">
            <a:effectLst/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5766831" y="3580761"/>
        <a:ext cx="1703389" cy="1022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46CAB-731F-1D5A-DE0B-802FE98C5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9ACE9F7-D84B-3557-83A9-2694C2D72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F7564D-708B-1716-FA18-B37965B42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96FFDD-A9F9-4D07-C84A-C79F9F0D6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50B158-3FBF-D8C3-CFB9-4AEF2A81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66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CDDC23-CA32-6E0C-F6EA-AFE285864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F095CDB-E80E-CEBE-A86B-B71FDF563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19A63F-F061-C64C-0040-14103EFC5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6C7A91C-31C3-3FE2-8E1E-9C48226F3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1ACAE5-20C7-173F-04A7-CDBED00CD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924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51CB662-7CE3-A8C3-23DF-6EE9AEB9FF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F916A90-31C3-46D3-1D96-FDD60A26D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A87D5A-888F-E188-E3FF-4647C5800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F915E1-2BC9-8060-2AC0-5426CB62D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291047-D0B9-54D2-CF69-84F7AC27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08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1C2E62-8046-F3D5-4584-9BB7170A1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1B3AED-79C6-6762-FB93-785F7E95A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F79B7-2AC8-316E-EA2A-6050475D9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A94967-31B0-D2E5-8B04-1857B3676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1F22F1-9842-9B61-931A-FD7BEF012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127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1439D-4BCB-C2A7-B472-F10F2613E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EAE7A0-68B1-7219-FB66-542E82CE1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AC2356-4DC1-E32B-9ED9-E7107340B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F46A08-A8D7-1993-B1BE-8F14C659A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5D5C5E-A332-C220-E0A7-2F04B0E6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49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5E546F-6DAC-798C-4ABE-D38AC4F80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537D41-A1C9-A363-902D-2D54FBB426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6D8E2E9-4409-1B2F-1301-1896E31A8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EF05B78-1CDC-0B41-527C-4B8A87DE0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137D0CC-6207-ED98-BD92-52D2C861E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84EF34-860F-FB7E-0E06-2F57CFA8B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7741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871B2F-63AD-E8D7-8DA7-F23DC8BB0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30E702-53B8-7C9F-A80B-207142EB4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610E5F-7898-1AB0-DF7D-B689797F8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FEB21BE-81FF-D92C-E15D-E4F53205A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48A7AED-0ADF-47DD-7589-140D8C937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5867B5A-3D39-A09D-4820-28E8F9734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DFC4278-2F2C-659D-8320-3BA1EFD8E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3DF1A6B-CE9D-F0CC-F81D-4FBF4A7D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642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47DFCB-050B-BE10-1575-4629E54ED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EA8B1A-C6F4-666C-1F6F-E6047842D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A3D453D-D6C1-F624-B914-8253BEBB9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B0B4E96-B809-C93B-0439-6DB268B3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7703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0698756-623A-4673-A1EF-05E28E6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AD20A8F-9244-5726-C0F8-8A15435C9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A5FE08-FB54-DB1D-E62F-1D576517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475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34326-CDDB-64A6-D360-41DBB5C75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011BBE-C18B-6345-AAE6-562442D54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820429-CB43-A59E-CF7C-7D36E4B17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0ED4054-6CAB-1904-30DF-71F8F8CFC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A643259-EAAF-A299-D0BE-1D05CB6E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8EF697-C470-8D33-4536-3F9190D75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77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22952F-C167-D1EA-D5D7-E5CFDAFD2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8B2BCB2-1818-2B5E-1EFD-6707E6AF02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313914-18F6-8465-B268-9A395AF73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1707FC-B7CC-8086-40C2-16E58118B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8BE272-5442-A447-798E-CADA00464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AEA9100-44B7-AEA2-AFC7-0C4686963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884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75D1297-BF8D-4B4A-3571-15AD7BA6D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D91B388-08C2-42A9-AE68-706D8EADB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4E9C65-F6C3-E13D-6F74-A47C7D25C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606B26-070A-4D8C-B11A-C32C1A075FF4}" type="datetimeFigureOut">
              <a:rPr lang="es-ES" smtClean="0"/>
              <a:t>25/6/24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587445-3910-1989-A8ED-DA0BE134D2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04A390-543F-877C-74AD-A72BAFEC25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25431-AF59-41B2-B1BA-1B4F571D82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989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chart" Target="../charts/chart1.xml"/><Relationship Id="rId7" Type="http://schemas.openxmlformats.org/officeDocument/2006/relationships/image" Target="../media/image5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1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1drv.ms/b/s!ArnrbexoLUh8hOJKShV2P-bHnyhdKA?e=djOTS7" TargetMode="Externa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Forma&#10;&#10;Descripción generada automáticamente">
            <a:extLst>
              <a:ext uri="{FF2B5EF4-FFF2-40B4-BE49-F238E27FC236}">
                <a16:creationId xmlns:a16="http://schemas.microsoft.com/office/drawing/2014/main" id="{36BFAB62-BD86-E711-540D-99BD838196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724053"/>
            <a:ext cx="4834855" cy="5409894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4D15FC26-81F2-32A8-88D2-FDD119E68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144" y="768350"/>
            <a:ext cx="4834855" cy="3157698"/>
          </a:xfrm>
        </p:spPr>
        <p:txBody>
          <a:bodyPr anchor="t">
            <a:normAutofit/>
          </a:bodyPr>
          <a:lstStyle/>
          <a:p>
            <a:r>
              <a:rPr lang="es-ES" sz="5200" b="1" dirty="0"/>
              <a:t>Un Índice del Bien Común para Guarromán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902D9DEB-1D05-991A-5D22-E8C4E4E16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1144" y="2886498"/>
            <a:ext cx="5968331" cy="1500187"/>
          </a:xfrm>
        </p:spPr>
        <p:txBody>
          <a:bodyPr/>
          <a:lstStyle/>
          <a:p>
            <a:pPr algn="ctr"/>
            <a:endParaRPr lang="es-ES" dirty="0"/>
          </a:p>
          <a:p>
            <a:r>
              <a:rPr lang="es-ES" dirty="0"/>
              <a:t>David Hervás Sanz. Politólogo</a:t>
            </a:r>
          </a:p>
          <a:p>
            <a:r>
              <a:rPr lang="es-ES" dirty="0"/>
              <a:t>José Juan Jiménez Almeida. Politólogo</a:t>
            </a:r>
          </a:p>
        </p:txBody>
      </p:sp>
      <p:pic>
        <p:nvPicPr>
          <p:cNvPr id="9" name="Imagen 8" descr="Imagen en blanco y negro de la luna&#10;&#10;Descripción generada automáticamente con confianza baja">
            <a:extLst>
              <a:ext uri="{FF2B5EF4-FFF2-40B4-BE49-F238E27FC236}">
                <a16:creationId xmlns:a16="http://schemas.microsoft.com/office/drawing/2014/main" id="{4B8E97DC-FB6E-BEFC-B776-2A1A457DB5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939" y="4767241"/>
            <a:ext cx="3753189" cy="12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745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341BC-043E-45F8-46B0-0681F38F3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0A7FF6-A40D-5C9C-018A-484E73240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80C281-4806-0EDF-F3E7-625D86B72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833564" cy="239472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100" dirty="0"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r>
              <a:rPr lang="es-ES" sz="3100" dirty="0">
                <a:latin typeface="Calibri" panose="020F0502020204030204" pitchFamily="34" charset="0"/>
              </a:rPr>
              <a:t>. Sesiones formativas en el Colegio de Infantil y Primaria y en el Instituto de Educación Secundaria.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endParaRPr lang="es-ES" sz="3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3A78AADA-078C-7600-59F5-2137CE652F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2428D89-6F81-3B81-B9A6-87C9DC5E1A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7050" y="1803886"/>
            <a:ext cx="3454216" cy="460562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7750075-C603-1C3D-DCF0-60F97253B8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110" y="4211977"/>
            <a:ext cx="2930043" cy="219753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EECB0F4-ED87-B504-BDA1-4C9A719CB0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9888" y="4085409"/>
            <a:ext cx="3428051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99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F5887-AB6F-DEC4-7E51-171D18B58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74663B-031D-0664-C7F8-56A24476D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4B327F-D531-01B7-EE28-69F929F88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452"/>
            <a:ext cx="10515600" cy="487805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4. Celebración del Foro Joven de Guarromán.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AB6297E6-C172-51E0-C96A-153A15F0B4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F4A0C79-605D-8A38-F708-05052FCE79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2759203"/>
            <a:ext cx="6202286" cy="310114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D7D363D-B1DC-27D2-7D3C-2840A17B5C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5972" y="2759203"/>
            <a:ext cx="4157827" cy="310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61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2CCC8-E05D-8B48-216D-426671470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06A17B-393B-F805-B430-D587BE04C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3CE36D-C8B3-4BEC-6586-B9A764B15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09726"/>
            <a:ext cx="10515600" cy="479978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dirty="0"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Celebración de cuatro Talleres ciudadanos.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5C06FF72-9E7D-3461-A1D8-43A6A8C1C5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1702880-01AE-E2C3-7A60-0DB81396CD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1" y="2759203"/>
            <a:ext cx="6202284" cy="3101142"/>
          </a:xfrm>
          <a:prstGeom prst="rect">
            <a:avLst/>
          </a:prstGeom>
        </p:spPr>
      </p:pic>
      <p:pic>
        <p:nvPicPr>
          <p:cNvPr id="7" name="image53.jpg" descr="Un grupo de personas en una sala&#10;&#10;Descripción generada automáticamente con confianza media">
            <a:extLst>
              <a:ext uri="{FF2B5EF4-FFF2-40B4-BE49-F238E27FC236}">
                <a16:creationId xmlns:a16="http://schemas.microsoft.com/office/drawing/2014/main" id="{BDDCA267-AF9A-0025-793C-DAA2DAB09E07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4673" y="2759203"/>
            <a:ext cx="4429126" cy="310114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555500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8A969-B57E-C1EE-29E5-3477E5AC2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E45C97-AD3B-9A34-773C-36CBA92F6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FC97C4-A5AA-77B8-431F-6235DD0E6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31452"/>
            <a:ext cx="10515600" cy="487805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6. Análisis de todo el material gráfico o escrito recopilado.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F9A16B02-A4DD-BAB2-6674-E2CB8E1D00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7" name="image53.jpg">
            <a:extLst>
              <a:ext uri="{FF2B5EF4-FFF2-40B4-BE49-F238E27FC236}">
                <a16:creationId xmlns:a16="http://schemas.microsoft.com/office/drawing/2014/main" id="{9075C8C7-BF40-EAAF-E5BC-31344DD0A916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2764806"/>
            <a:ext cx="4876799" cy="3095537"/>
          </a:xfrm>
          <a:prstGeom prst="rect">
            <a:avLst/>
          </a:prstGeom>
          <a:ln/>
        </p:spPr>
      </p:pic>
      <p:pic>
        <p:nvPicPr>
          <p:cNvPr id="8" name="Imagen 7" descr="Calendario&#10;&#10;Descripción generada automáticamente">
            <a:extLst>
              <a:ext uri="{FF2B5EF4-FFF2-40B4-BE49-F238E27FC236}">
                <a16:creationId xmlns:a16="http://schemas.microsoft.com/office/drawing/2014/main" id="{61FDE854-7299-AB70-05B8-92ECBA8760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24082" y="1969423"/>
            <a:ext cx="3095537" cy="468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53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F462D-69E7-9455-6619-1CDF387A3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477772-6455-2AF5-8448-CCE4B189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B49E0D5-5595-87B7-1D63-2D5C51047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31452"/>
            <a:ext cx="10515600" cy="487805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7</a:t>
            </a:r>
            <a:r>
              <a:rPr lang="es-ES" sz="3200" dirty="0">
                <a:latin typeface="Calibri" panose="020F0502020204030204" pitchFamily="34" charset="0"/>
              </a:rPr>
              <a:t>. Definición de indicadores, ajustes del modelo matemático y búsqueda de indicadores objetivos en fuentes estadísticas.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FC38A7AE-8D57-F12F-A149-B1A7CAE94F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ED2FC33-6C1E-A411-2F3E-7AA859B5E7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5335" y="3056448"/>
            <a:ext cx="4528994" cy="322411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0933AC0-C51A-E1AF-CC19-C3972F7E7B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056448"/>
            <a:ext cx="4528994" cy="303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41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5AFEC-6E43-5131-1517-AD2BD55F4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5EAEA3-A7F0-F4C6-F3D4-65E00BE1D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F97836-E720-EABE-83FD-275BDFF51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515600" cy="471882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dirty="0">
                <a:latin typeface="Calibri" panose="020F0502020204030204" pitchFamily="34" charset="0"/>
              </a:rPr>
              <a:t>8. Redacción y mecanización de la encuesta on line.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D386FA95-1F4B-447C-02A4-C3E003DEC1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4E6839A-EA10-C1E8-4F18-A12F90DDF9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863" y="2870253"/>
            <a:ext cx="5192691" cy="303443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6AD0F0C-6B68-148E-699B-0D39AF4FFE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5068" y="2867036"/>
            <a:ext cx="4449132" cy="303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486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477B7-CCE1-DE12-61D3-9D4513FD6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E19269-85B8-44D1-4C0C-A6F7EEE95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1C3773-4D22-4E45-EB59-A745EA50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515600" cy="471882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dirty="0">
                <a:latin typeface="Calibri" panose="020F0502020204030204" pitchFamily="34" charset="0"/>
              </a:rPr>
              <a:t>9. Análisis de la encuesta e incorporación de resultados al IBC.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61099DC2-ABC2-32BB-8601-0743DD4FB1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2BB6F06-61A0-6B1D-3DDA-98D6397A11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9" y="2822628"/>
            <a:ext cx="4198746" cy="303443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8625A1B-4141-79DA-9741-22FA1C6FC3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785" y="2989489"/>
            <a:ext cx="5366068" cy="256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526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477B7-CCE1-DE12-61D3-9D4513FD6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E19269-85B8-44D1-4C0C-A6F7EEE95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1C3773-4D22-4E45-EB59-A745EA50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515600" cy="471882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dirty="0">
                <a:latin typeface="Calibri" panose="020F0502020204030204" pitchFamily="34" charset="0"/>
              </a:rPr>
              <a:t>10. Presentación de los resultados del IBC.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61099DC2-ABC2-32BB-8601-0743DD4FB1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2BB6F06-61A0-6B1D-3DDA-98D6397A11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199" y="2818599"/>
            <a:ext cx="5097788" cy="279162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8625A1B-4141-79DA-9741-22FA1C6FC3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7550" y="2818598"/>
            <a:ext cx="4962890" cy="279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14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0AAE8-7DE7-1AA3-06B9-609293F90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3EEBD-B4CE-4DEB-73A2-540BACA7C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172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</a:pPr>
            <a:r>
              <a:rPr lang="es-ES" b="1" dirty="0"/>
              <a:t>Ejemplo de construcción de indicadores para cada objetivo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35DD17A2-09EA-ED10-37FE-42601AD379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35.png">
            <a:extLst>
              <a:ext uri="{FF2B5EF4-FFF2-40B4-BE49-F238E27FC236}">
                <a16:creationId xmlns:a16="http://schemas.microsoft.com/office/drawing/2014/main" id="{D112BAD4-D10A-6D37-CA8E-481324D0FC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81379" y="2011952"/>
            <a:ext cx="4920639" cy="1115242"/>
          </a:xfrm>
          <a:prstGeom prst="rect">
            <a:avLst/>
          </a:prstGeom>
          <a:ln/>
        </p:spPr>
      </p:pic>
      <p:pic>
        <p:nvPicPr>
          <p:cNvPr id="11" name="image84.png">
            <a:extLst>
              <a:ext uri="{FF2B5EF4-FFF2-40B4-BE49-F238E27FC236}">
                <a16:creationId xmlns:a16="http://schemas.microsoft.com/office/drawing/2014/main" id="{40CF925E-1E36-142F-FC75-AA24EB59EFC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0379" y="3209744"/>
            <a:ext cx="5399405" cy="1041400"/>
          </a:xfrm>
          <a:prstGeom prst="rect">
            <a:avLst/>
          </a:prstGeom>
          <a:ln/>
        </p:spPr>
      </p:pic>
      <p:pic>
        <p:nvPicPr>
          <p:cNvPr id="12" name="image50.png">
            <a:extLst>
              <a:ext uri="{FF2B5EF4-FFF2-40B4-BE49-F238E27FC236}">
                <a16:creationId xmlns:a16="http://schemas.microsoft.com/office/drawing/2014/main" id="{471AED12-B814-CDA5-E672-CE5CB0351A70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0378" y="4251144"/>
            <a:ext cx="5399405" cy="1041400"/>
          </a:xfrm>
          <a:prstGeom prst="rect">
            <a:avLst/>
          </a:prstGeom>
          <a:ln/>
        </p:spPr>
      </p:pic>
      <p:pic>
        <p:nvPicPr>
          <p:cNvPr id="13" name="image44.png">
            <a:extLst>
              <a:ext uri="{FF2B5EF4-FFF2-40B4-BE49-F238E27FC236}">
                <a16:creationId xmlns:a16="http://schemas.microsoft.com/office/drawing/2014/main" id="{06D17F28-3E1F-F1C0-BAAB-8BE8085FB2F8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0377" y="5292544"/>
            <a:ext cx="5399405" cy="1092200"/>
          </a:xfrm>
          <a:prstGeom prst="rect">
            <a:avLst/>
          </a:prstGeom>
          <a:ln/>
        </p:spPr>
      </p:pic>
      <p:sp>
        <p:nvSpPr>
          <p:cNvPr id="14" name="Abrir llave 13">
            <a:extLst>
              <a:ext uri="{FF2B5EF4-FFF2-40B4-BE49-F238E27FC236}">
                <a16:creationId xmlns:a16="http://schemas.microsoft.com/office/drawing/2014/main" id="{C0C0E71D-8B7A-FD8B-8AB8-E0CCC5796FA6}"/>
              </a:ext>
            </a:extLst>
          </p:cNvPr>
          <p:cNvSpPr/>
          <p:nvPr/>
        </p:nvSpPr>
        <p:spPr>
          <a:xfrm>
            <a:off x="1240565" y="3209744"/>
            <a:ext cx="429668" cy="3175000"/>
          </a:xfrm>
          <a:prstGeom prst="leftBrace">
            <a:avLst>
              <a:gd name="adj1" fmla="val 41585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" name="Conector: curvado 4">
            <a:extLst>
              <a:ext uri="{FF2B5EF4-FFF2-40B4-BE49-F238E27FC236}">
                <a16:creationId xmlns:a16="http://schemas.microsoft.com/office/drawing/2014/main" id="{1D78930D-29EF-021B-30DF-C0775EB7045C}"/>
              </a:ext>
            </a:extLst>
          </p:cNvPr>
          <p:cNvCxnSpPr>
            <a:cxnSpLocks/>
            <a:stCxn id="6" idx="1"/>
            <a:endCxn id="14" idx="1"/>
          </p:cNvCxnSpPr>
          <p:nvPr/>
        </p:nvCxnSpPr>
        <p:spPr>
          <a:xfrm rot="10800000" flipH="1" flipV="1">
            <a:off x="1081379" y="2569572"/>
            <a:ext cx="159186" cy="2227671"/>
          </a:xfrm>
          <a:prstGeom prst="curvedConnector3">
            <a:avLst>
              <a:gd name="adj1" fmla="val -23336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A742136-4D18-3C77-840E-E1F43A4BC747}"/>
              </a:ext>
            </a:extLst>
          </p:cNvPr>
          <p:cNvSpPr txBox="1"/>
          <p:nvPr/>
        </p:nvSpPr>
        <p:spPr>
          <a:xfrm>
            <a:off x="7654834" y="1532813"/>
            <a:ext cx="4180114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b="1" dirty="0"/>
              <a:t>Razonamiento para Indicador 1.1 (objetivo):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Mejor valor entre los municipios de la provincia: Canena=87,50%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Peor valor entre los municipios de la provincia: La Carolina=68,90%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Valor de Guarromán: 72,30%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Fórmula aplicada:</a:t>
            </a:r>
          </a:p>
          <a:p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((</a:t>
            </a:r>
            <a:r>
              <a:rPr lang="es-ES" sz="1600" b="0" i="0" dirty="0">
                <a:effectLst/>
                <a:latin typeface="Google Sans Mono"/>
              </a:rPr>
              <a:t>72,30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-87,50)/(68,90-87,50)*</a:t>
            </a:r>
            <a:r>
              <a:rPr lang="es-ES" sz="1600" b="0" i="0" dirty="0">
                <a:effectLst/>
                <a:latin typeface="Google Sans Mono"/>
              </a:rPr>
              <a:t>100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)=18,28%</a:t>
            </a:r>
            <a:endParaRPr lang="es-ES" sz="1600" dirty="0"/>
          </a:p>
          <a:p>
            <a:endParaRPr lang="es-ES" sz="1600" dirty="0"/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CB25298-7284-451C-83FC-C024FF0692B2}"/>
              </a:ext>
            </a:extLst>
          </p:cNvPr>
          <p:cNvCxnSpPr>
            <a:cxnSpLocks/>
            <a:stCxn id="18" idx="1"/>
            <a:endCxn id="11" idx="3"/>
          </p:cNvCxnSpPr>
          <p:nvPr/>
        </p:nvCxnSpPr>
        <p:spPr>
          <a:xfrm flipH="1">
            <a:off x="7149784" y="2686975"/>
            <a:ext cx="505050" cy="10434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C7F05AA-D210-3B97-A0EB-0F67B508FF3A}"/>
              </a:ext>
            </a:extLst>
          </p:cNvPr>
          <p:cNvSpPr txBox="1"/>
          <p:nvPr/>
        </p:nvSpPr>
        <p:spPr>
          <a:xfrm>
            <a:off x="7654834" y="3955696"/>
            <a:ext cx="4180114" cy="25237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b="1" dirty="0"/>
              <a:t>Razonamiento para Indicador 1.2 (subjetivo):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La pregunta de la encuesta se respondía en base a una escala de opinión (tipo Likert) y el valor variaba del 0 (Peor valor=no puedo conciliar) al 5 (Mejor valor=puedo conciliar totalmente)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Media de las respuestas a la pregunta en Guarromán: 3,25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Fórmula aplicada:</a:t>
            </a:r>
          </a:p>
          <a:p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((</a:t>
            </a:r>
            <a:r>
              <a:rPr lang="es-ES" sz="1600" b="0" i="0" dirty="0">
                <a:effectLst/>
                <a:latin typeface="Google Sans Mono"/>
              </a:rPr>
              <a:t>3,25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-0)/(5-0)*</a:t>
            </a:r>
            <a:r>
              <a:rPr lang="es-ES" sz="1600" b="0" i="0" dirty="0">
                <a:effectLst/>
                <a:latin typeface="Google Sans Mono"/>
              </a:rPr>
              <a:t>100</a:t>
            </a:r>
            <a:r>
              <a:rPr lang="es-ES" sz="1600" b="0" i="0" dirty="0">
                <a:solidFill>
                  <a:srgbClr val="000000"/>
                </a:solidFill>
                <a:effectLst/>
                <a:latin typeface="Google Sans Mono"/>
              </a:rPr>
              <a:t>)=65,00%</a:t>
            </a:r>
            <a:endParaRPr lang="es-ES" sz="1600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D704B964-0D39-8EA9-85A1-D0119732C0AF}"/>
              </a:ext>
            </a:extLst>
          </p:cNvPr>
          <p:cNvCxnSpPr>
            <a:cxnSpLocks/>
            <a:stCxn id="23" idx="1"/>
            <a:endCxn id="12" idx="3"/>
          </p:cNvCxnSpPr>
          <p:nvPr/>
        </p:nvCxnSpPr>
        <p:spPr>
          <a:xfrm flipH="1" flipV="1">
            <a:off x="7149783" y="4771844"/>
            <a:ext cx="505051" cy="445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044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90382-E4D0-4B15-6356-DE858C788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orma&#10;&#10;Descripción generada automáticamente">
            <a:extLst>
              <a:ext uri="{FF2B5EF4-FFF2-40B4-BE49-F238E27FC236}">
                <a16:creationId xmlns:a16="http://schemas.microsoft.com/office/drawing/2014/main" id="{C0C99AB0-49E8-AF28-6550-17293712AB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BDE11782-66A0-87C6-DA4B-046D0417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000" b="1" dirty="0"/>
              <a:t>3. Resultados obtenidos por bloques</a:t>
            </a:r>
            <a:br>
              <a:rPr lang="es-ES" sz="6000" b="1" dirty="0"/>
            </a:br>
            <a:endParaRPr lang="es-ES" b="1" dirty="0"/>
          </a:p>
        </p:txBody>
      </p:sp>
      <p:pic>
        <p:nvPicPr>
          <p:cNvPr id="5" name="Gráfico 4" descr="Presentación con gráfico circular con relleno sólido">
            <a:extLst>
              <a:ext uri="{FF2B5EF4-FFF2-40B4-BE49-F238E27FC236}">
                <a16:creationId xmlns:a16="http://schemas.microsoft.com/office/drawing/2014/main" id="{DA7DE976-6B0A-DA18-6F7A-D239382B1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66974" y="3288593"/>
            <a:ext cx="3130731" cy="31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82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26650-3255-0413-82F1-B5ABB94D7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orma&#10;&#10;Descripción generada automáticamente">
            <a:extLst>
              <a:ext uri="{FF2B5EF4-FFF2-40B4-BE49-F238E27FC236}">
                <a16:creationId xmlns:a16="http://schemas.microsoft.com/office/drawing/2014/main" id="{0FABB36D-3BE4-4F7F-33C0-B3B5353C89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9" name="Título 8">
            <a:extLst>
              <a:ext uri="{FF2B5EF4-FFF2-40B4-BE49-F238E27FC236}">
                <a16:creationId xmlns:a16="http://schemas.microsoft.com/office/drawing/2014/main" id="{9B8B198E-C891-F67A-5F29-1DC01D35A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Contenido de esta presentación</a:t>
            </a:r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46AE543F-9CDB-09B1-9AF8-3B5EF00DD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Modelo teórico del Índice del Bien Común.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Descripción del proceso desarrollado en Guarromán.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Resultados obtenidos por bloques.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3200" dirty="0">
                <a:latin typeface="Calibri" panose="020F0502020204030204" pitchFamily="34" charset="0"/>
                <a:cs typeface="Calibri" panose="020F0502020204030204" pitchFamily="34" charset="0"/>
              </a:rPr>
              <a:t>Conclusiones de esta experiencia piloto.</a:t>
            </a:r>
          </a:p>
          <a:p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980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11834-5D7F-FC82-E508-494549B98C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056727-C719-55C3-6B07-B291C5842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20 objetivos elegidos en Guarromán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0734598E-69FF-A058-5E36-8C6B435B5B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F6CA60B1-6C92-A8D2-5C14-588E918B3F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909617"/>
              </p:ext>
            </p:extLst>
          </p:nvPr>
        </p:nvGraphicFramePr>
        <p:xfrm>
          <a:off x="414337" y="1803886"/>
          <a:ext cx="11363325" cy="4606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064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C3317-1D55-05D6-B314-CD84AFE34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8292D-4ECB-48F6-498E-6F2F5AF70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172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</a:pPr>
            <a:r>
              <a:rPr lang="es-ES" b="1" dirty="0"/>
              <a:t>Resultados por bloques </a:t>
            </a:r>
            <a:br>
              <a:rPr lang="es-ES" b="1" dirty="0"/>
            </a:br>
            <a:r>
              <a:rPr lang="es-ES" sz="3200" b="1" dirty="0">
                <a:effectLst/>
                <a:latin typeface="Calibri" panose="020F0502020204030204" pitchFamily="34" charset="0"/>
              </a:rPr>
              <a:t>BLOQUE I: EMPLEO, DESPOBLACIÓN Y ECONOMÍA.  </a:t>
            </a:r>
            <a:endParaRPr lang="es-ES" b="1" dirty="0"/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A6308E0B-5ABF-6FB8-3696-40022DD6C2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35.png">
            <a:extLst>
              <a:ext uri="{FF2B5EF4-FFF2-40B4-BE49-F238E27FC236}">
                <a16:creationId xmlns:a16="http://schemas.microsoft.com/office/drawing/2014/main" id="{96F4165E-490D-1590-7DDA-DAB36A59CF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75733" y="1976846"/>
            <a:ext cx="6440534" cy="1459720"/>
          </a:xfrm>
          <a:prstGeom prst="rect">
            <a:avLst/>
          </a:prstGeom>
          <a:ln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D57713D-F8F7-08B2-D63F-7F2D9A7C2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5733" y="3629329"/>
            <a:ext cx="6440534" cy="1261997"/>
          </a:xfrm>
          <a:prstGeom prst="rect">
            <a:avLst/>
          </a:prstGeom>
        </p:spPr>
      </p:pic>
      <p:pic>
        <p:nvPicPr>
          <p:cNvPr id="10" name="image16.png">
            <a:extLst>
              <a:ext uri="{FF2B5EF4-FFF2-40B4-BE49-F238E27FC236}">
                <a16:creationId xmlns:a16="http://schemas.microsoft.com/office/drawing/2014/main" id="{36BFB2B9-72B5-64B7-8359-A24F5888546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875733" y="5084089"/>
            <a:ext cx="6440534" cy="145972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86745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761E5-68DD-A074-F055-69F65318A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7793E7-ED15-2AA0-1AD7-0755602B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172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</a:pPr>
            <a:r>
              <a:rPr lang="es-ES" b="1" dirty="0"/>
              <a:t>Resultados por bloques </a:t>
            </a:r>
            <a:br>
              <a:rPr lang="es-ES" b="1" dirty="0"/>
            </a:br>
            <a:r>
              <a:rPr lang="es-ES" sz="3200" b="1" dirty="0">
                <a:effectLst/>
                <a:latin typeface="Calibri" panose="020F0502020204030204" pitchFamily="34" charset="0"/>
              </a:rPr>
              <a:t>BLOQUE </a:t>
            </a:r>
            <a:r>
              <a:rPr lang="es-ES" sz="3200" b="1" dirty="0">
                <a:latin typeface="Calibri" panose="020F0502020204030204" pitchFamily="34" charset="0"/>
              </a:rPr>
              <a:t>II: EDUCACIÓN, SALUD Y SEGURIDAD CIUDADANA</a:t>
            </a:r>
            <a:endParaRPr lang="es-ES" b="1" dirty="0"/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65180DAB-33C5-9852-4F71-A477DAE1B9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3" name="image73.png">
            <a:extLst>
              <a:ext uri="{FF2B5EF4-FFF2-40B4-BE49-F238E27FC236}">
                <a16:creationId xmlns:a16="http://schemas.microsoft.com/office/drawing/2014/main" id="{CCDB4960-373D-89A5-92B3-6E9FA9583C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63840" y="2164400"/>
            <a:ext cx="6464308" cy="1261996"/>
          </a:xfrm>
          <a:prstGeom prst="rect">
            <a:avLst/>
          </a:prstGeom>
          <a:ln/>
        </p:spPr>
      </p:pic>
      <p:pic>
        <p:nvPicPr>
          <p:cNvPr id="5" name="image31.png">
            <a:extLst>
              <a:ext uri="{FF2B5EF4-FFF2-40B4-BE49-F238E27FC236}">
                <a16:creationId xmlns:a16="http://schemas.microsoft.com/office/drawing/2014/main" id="{64993E67-31FD-A750-6F1E-11CBE97374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863846" y="3619159"/>
            <a:ext cx="6464308" cy="1261996"/>
          </a:xfrm>
          <a:prstGeom prst="rect">
            <a:avLst/>
          </a:prstGeom>
          <a:ln/>
        </p:spPr>
      </p:pic>
      <p:pic>
        <p:nvPicPr>
          <p:cNvPr id="7" name="image3.png">
            <a:extLst>
              <a:ext uri="{FF2B5EF4-FFF2-40B4-BE49-F238E27FC236}">
                <a16:creationId xmlns:a16="http://schemas.microsoft.com/office/drawing/2014/main" id="{C2F65518-52A0-E3D8-904A-80CC9237D4E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863840" y="5073918"/>
            <a:ext cx="6464314" cy="12619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070129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884B7-3168-B6F6-8441-4C0310AA33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AC4D17-CEE7-C26E-5D41-5E681C4EF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172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</a:pPr>
            <a:r>
              <a:rPr lang="es-ES" b="1" dirty="0"/>
              <a:t>Resultados por bloques </a:t>
            </a:r>
            <a:br>
              <a:rPr lang="es-ES" b="1" dirty="0"/>
            </a:br>
            <a:r>
              <a:rPr lang="es-ES" sz="3200" b="1" dirty="0">
                <a:effectLst/>
                <a:latin typeface="Calibri" panose="020F0502020204030204" pitchFamily="34" charset="0"/>
              </a:rPr>
              <a:t>BLOQUE </a:t>
            </a:r>
            <a:r>
              <a:rPr lang="es-ES" sz="3200" b="1" dirty="0">
                <a:latin typeface="Calibri" panose="020F0502020204030204" pitchFamily="34" charset="0"/>
              </a:rPr>
              <a:t>III: SERVICIOS PÚBLICOS, CULTURA, DEPORTE, OCIO Y MEDIO AMBIENTE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1EE897BE-E3CD-6591-F651-76FA81E44D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76.png">
            <a:extLst>
              <a:ext uri="{FF2B5EF4-FFF2-40B4-BE49-F238E27FC236}">
                <a16:creationId xmlns:a16="http://schemas.microsoft.com/office/drawing/2014/main" id="{739961A2-14B0-AC57-9D52-6BC62B1AE83C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522" y="2160356"/>
            <a:ext cx="5399405" cy="1054100"/>
          </a:xfrm>
          <a:prstGeom prst="rect">
            <a:avLst/>
          </a:prstGeom>
          <a:ln/>
        </p:spPr>
      </p:pic>
      <p:pic>
        <p:nvPicPr>
          <p:cNvPr id="9" name="image9.png">
            <a:extLst>
              <a:ext uri="{FF2B5EF4-FFF2-40B4-BE49-F238E27FC236}">
                <a16:creationId xmlns:a16="http://schemas.microsoft.com/office/drawing/2014/main" id="{AA83B7D1-9679-B897-E623-80B2D34683DA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522" y="3248929"/>
            <a:ext cx="5399405" cy="1066800"/>
          </a:xfrm>
          <a:prstGeom prst="rect">
            <a:avLst/>
          </a:prstGeom>
          <a:ln/>
        </p:spPr>
      </p:pic>
      <p:pic>
        <p:nvPicPr>
          <p:cNvPr id="10" name="image45.png">
            <a:extLst>
              <a:ext uri="{FF2B5EF4-FFF2-40B4-BE49-F238E27FC236}">
                <a16:creationId xmlns:a16="http://schemas.microsoft.com/office/drawing/2014/main" id="{5559AABE-2359-5945-7A76-8F8FA358A2EE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522" y="4350202"/>
            <a:ext cx="5399405" cy="1054100"/>
          </a:xfrm>
          <a:prstGeom prst="rect">
            <a:avLst/>
          </a:prstGeom>
          <a:ln/>
        </p:spPr>
      </p:pic>
      <p:pic>
        <p:nvPicPr>
          <p:cNvPr id="11" name="image58.png">
            <a:extLst>
              <a:ext uri="{FF2B5EF4-FFF2-40B4-BE49-F238E27FC236}">
                <a16:creationId xmlns:a16="http://schemas.microsoft.com/office/drawing/2014/main" id="{53774481-BAEA-4C19-E671-3518F546F958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521" y="5438775"/>
            <a:ext cx="5399405" cy="1054100"/>
          </a:xfrm>
          <a:prstGeom prst="rect">
            <a:avLst/>
          </a:prstGeom>
          <a:ln/>
        </p:spPr>
      </p:pic>
      <p:pic>
        <p:nvPicPr>
          <p:cNvPr id="12" name="image23.png">
            <a:extLst>
              <a:ext uri="{FF2B5EF4-FFF2-40B4-BE49-F238E27FC236}">
                <a16:creationId xmlns:a16="http://schemas.microsoft.com/office/drawing/2014/main" id="{0B37BE5D-EAE7-DCE2-CAD6-37265B691619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8075" y="2160356"/>
            <a:ext cx="5399405" cy="1054100"/>
          </a:xfrm>
          <a:prstGeom prst="rect">
            <a:avLst/>
          </a:prstGeom>
          <a:ln/>
        </p:spPr>
      </p:pic>
      <p:pic>
        <p:nvPicPr>
          <p:cNvPr id="13" name="image69.png">
            <a:extLst>
              <a:ext uri="{FF2B5EF4-FFF2-40B4-BE49-F238E27FC236}">
                <a16:creationId xmlns:a16="http://schemas.microsoft.com/office/drawing/2014/main" id="{4D0690A2-5F23-F5BB-851D-027A42A7678A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8075" y="3255279"/>
            <a:ext cx="5399405" cy="1054100"/>
          </a:xfrm>
          <a:prstGeom prst="rect">
            <a:avLst/>
          </a:prstGeom>
          <a:ln/>
        </p:spPr>
      </p:pic>
      <p:pic>
        <p:nvPicPr>
          <p:cNvPr id="14" name="image51.png">
            <a:extLst>
              <a:ext uri="{FF2B5EF4-FFF2-40B4-BE49-F238E27FC236}">
                <a16:creationId xmlns:a16="http://schemas.microsoft.com/office/drawing/2014/main" id="{278AF9DC-0443-AB51-8A78-F23C4B4BCFEC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8073" y="4350202"/>
            <a:ext cx="5399405" cy="1054100"/>
          </a:xfrm>
          <a:prstGeom prst="rect">
            <a:avLst/>
          </a:prstGeom>
          <a:ln/>
        </p:spPr>
      </p:pic>
      <p:pic>
        <p:nvPicPr>
          <p:cNvPr id="15" name="image87.png">
            <a:extLst>
              <a:ext uri="{FF2B5EF4-FFF2-40B4-BE49-F238E27FC236}">
                <a16:creationId xmlns:a16="http://schemas.microsoft.com/office/drawing/2014/main" id="{910F1DE6-BCA6-DCD0-6587-8AC49E66C80F}"/>
              </a:ext>
            </a:extLst>
          </p:cNvPr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68072" y="5438775"/>
            <a:ext cx="5399405" cy="10541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46683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AC858-A5CD-88F0-CF12-3D8346B2B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2013DE-AAD6-BA4B-5185-40417BAA1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172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</a:pPr>
            <a:r>
              <a:rPr lang="es-ES" b="1" dirty="0"/>
              <a:t>Resultados por bloques </a:t>
            </a:r>
            <a:br>
              <a:rPr lang="es-ES" b="1" dirty="0"/>
            </a:br>
            <a:r>
              <a:rPr lang="es-ES" sz="3200" b="1" dirty="0">
                <a:latin typeface="Calibri" panose="020F0502020204030204" pitchFamily="34" charset="0"/>
              </a:rPr>
              <a:t>BLOQUE IV: CONVIVENCIA, INTEGRACIÓN, PARTICIPACIÓN E IDENTIDAD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51896A7E-32CB-24DE-0B63-AEF8053E69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3003E38C-31AA-4EF3-A954-481670345B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4122781"/>
              </p:ext>
            </p:extLst>
          </p:nvPr>
        </p:nvGraphicFramePr>
        <p:xfrm>
          <a:off x="595630" y="2379980"/>
          <a:ext cx="5400040" cy="1049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ge88.png">
            <a:extLst>
              <a:ext uri="{FF2B5EF4-FFF2-40B4-BE49-F238E27FC236}">
                <a16:creationId xmlns:a16="http://schemas.microsoft.com/office/drawing/2014/main" id="{3D01D561-9A8F-4536-ADBA-C212C810837B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5630" y="3654425"/>
            <a:ext cx="5399405" cy="1054100"/>
          </a:xfrm>
          <a:prstGeom prst="rect">
            <a:avLst/>
          </a:prstGeom>
          <a:ln/>
        </p:spPr>
      </p:pic>
      <p:pic>
        <p:nvPicPr>
          <p:cNvPr id="7" name="image70.png">
            <a:extLst>
              <a:ext uri="{FF2B5EF4-FFF2-40B4-BE49-F238E27FC236}">
                <a16:creationId xmlns:a16="http://schemas.microsoft.com/office/drawing/2014/main" id="{47337F42-46D0-CE10-D756-EE961C25554A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5629" y="4933950"/>
            <a:ext cx="5399405" cy="1066800"/>
          </a:xfrm>
          <a:prstGeom prst="rect">
            <a:avLst/>
          </a:prstGeom>
          <a:ln/>
        </p:spPr>
      </p:pic>
      <p:pic>
        <p:nvPicPr>
          <p:cNvPr id="8" name="image49.png">
            <a:extLst>
              <a:ext uri="{FF2B5EF4-FFF2-40B4-BE49-F238E27FC236}">
                <a16:creationId xmlns:a16="http://schemas.microsoft.com/office/drawing/2014/main" id="{8DCA11DF-96A4-219F-017B-2D2C15889D2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6965" y="2377440"/>
            <a:ext cx="5399405" cy="1054100"/>
          </a:xfrm>
          <a:prstGeom prst="rect">
            <a:avLst/>
          </a:prstGeom>
          <a:ln/>
        </p:spPr>
      </p:pic>
      <p:pic>
        <p:nvPicPr>
          <p:cNvPr id="16" name="image56.png">
            <a:extLst>
              <a:ext uri="{FF2B5EF4-FFF2-40B4-BE49-F238E27FC236}">
                <a16:creationId xmlns:a16="http://schemas.microsoft.com/office/drawing/2014/main" id="{A432FC48-1891-54C2-CCEE-998618E09575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6964" y="3654425"/>
            <a:ext cx="5399405" cy="1054100"/>
          </a:xfrm>
          <a:prstGeom prst="rect">
            <a:avLst/>
          </a:prstGeom>
          <a:ln/>
        </p:spPr>
      </p:pic>
      <p:pic>
        <p:nvPicPr>
          <p:cNvPr id="17" name="image25.png">
            <a:extLst>
              <a:ext uri="{FF2B5EF4-FFF2-40B4-BE49-F238E27FC236}">
                <a16:creationId xmlns:a16="http://schemas.microsoft.com/office/drawing/2014/main" id="{91E17B5C-AA96-5688-7E66-9B41F60FC29D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6964" y="4940300"/>
            <a:ext cx="5399405" cy="10541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001510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CA411-FA7C-055B-ECBB-D5F8530A7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orma&#10;&#10;Descripción generada automáticamente">
            <a:extLst>
              <a:ext uri="{FF2B5EF4-FFF2-40B4-BE49-F238E27FC236}">
                <a16:creationId xmlns:a16="http://schemas.microsoft.com/office/drawing/2014/main" id="{99C595C1-94F4-FE65-6E4C-237D53ADE3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777BA30E-6CC0-646A-D16F-7B636FD25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000" b="1" dirty="0"/>
              <a:t>4. Conclusiones de esta experiencia piloto</a:t>
            </a:r>
            <a:br>
              <a:rPr lang="es-ES" sz="6000" b="1" dirty="0"/>
            </a:br>
            <a:endParaRPr lang="es-ES" b="1" dirty="0"/>
          </a:p>
        </p:txBody>
      </p:sp>
      <p:pic>
        <p:nvPicPr>
          <p:cNvPr id="5" name="Gráfico 4" descr="Persona con idea con relleno sólido">
            <a:extLst>
              <a:ext uri="{FF2B5EF4-FFF2-40B4-BE49-F238E27FC236}">
                <a16:creationId xmlns:a16="http://schemas.microsoft.com/office/drawing/2014/main" id="{DFA8D910-439E-EFF0-637E-9DE3B07178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66974" y="3288593"/>
            <a:ext cx="3130731" cy="31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95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B5A920-C3BC-4BCC-AEE9-46157E814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8A6E6074-E19F-49DD-A2DD-06DEFADC6E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BE38585-B296-539F-8AB3-7363E5D8A1A4}"/>
              </a:ext>
            </a:extLst>
          </p:cNvPr>
          <p:cNvSpPr txBox="1"/>
          <p:nvPr/>
        </p:nvSpPr>
        <p:spPr>
          <a:xfrm>
            <a:off x="681037" y="1319765"/>
            <a:ext cx="11144019" cy="527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Esta es solo una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experiencia piloto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método debe someterse a la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revisión de pares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para evaluar su consistencia, el grado de comparabilidad, etc.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cifra obtenida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no es una nota</a:t>
            </a:r>
            <a:r>
              <a:rPr lang="es-ES" sz="2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sobre la calidad de vida en Guarromán. Es solo una cifra base para ver la evolución de cada indicador en su contribución a cada objetivo en los próximos años.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colaboración de la administración local es clave</a:t>
            </a:r>
            <a:r>
              <a:rPr lang="es-ES" sz="2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para localizar los mejores indicadores posibles y medir su evolución.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Este índice es una buena herramienta para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localizar sobre el territorio los problemas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necesidades y demandas de la población local.</a:t>
            </a:r>
          </a:p>
          <a:p>
            <a:pPr marL="457200" lvl="0" indent="-457200">
              <a:lnSpc>
                <a:spcPct val="115000"/>
              </a:lnSpc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 necesario encontrar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el ritmo y frecuencia adecuada de participación</a:t>
            </a:r>
            <a:r>
              <a:rPr lang="es-ES" sz="21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 la ciudadanía para garantizar que la gente se implique y no se desanime. </a:t>
            </a:r>
          </a:p>
          <a:p>
            <a:pPr marL="457200" lvl="0" indent="-4572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Sugerimos que cada nueva encuesta para actualizar el índice incluya una pregunta que permita a la gente </a:t>
            </a:r>
            <a:r>
              <a:rPr lang="es-ES" sz="21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confirmar la vigencia de los 20 objetivos </a:t>
            </a:r>
            <a:r>
              <a:rPr lang="es-ES" sz="2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seleccionados, así como modificarlos o sustituirlos. </a:t>
            </a:r>
            <a:endParaRPr lang="es-ES" sz="2100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8F0400B-FCA4-2EDB-9A84-0F229CF8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365126"/>
            <a:ext cx="10672763" cy="841440"/>
          </a:xfrm>
        </p:spPr>
        <p:txBody>
          <a:bodyPr/>
          <a:lstStyle/>
          <a:p>
            <a:r>
              <a:rPr lang="es-ES" b="1" dirty="0"/>
              <a:t>Conclusiones</a:t>
            </a:r>
          </a:p>
        </p:txBody>
      </p:sp>
    </p:spTree>
    <p:extLst>
      <p:ext uri="{BB962C8B-B14F-4D97-AF65-F5344CB8AC3E}">
        <p14:creationId xmlns:p14="http://schemas.microsoft.com/office/powerpoint/2010/main" val="23441605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Forma&#10;&#10;Descripción generada automáticamente">
            <a:extLst>
              <a:ext uri="{FF2B5EF4-FFF2-40B4-BE49-F238E27FC236}">
                <a16:creationId xmlns:a16="http://schemas.microsoft.com/office/drawing/2014/main" id="{36BFAB62-BD86-E711-540D-99BD838196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757" y="3414006"/>
            <a:ext cx="2545883" cy="2848682"/>
          </a:xfrm>
          <a:prstGeom prst="rect">
            <a:avLst/>
          </a:prstGeom>
        </p:spPr>
      </p:pic>
      <p:sp>
        <p:nvSpPr>
          <p:cNvPr id="6" name="Título 5">
            <a:extLst>
              <a:ext uri="{FF2B5EF4-FFF2-40B4-BE49-F238E27FC236}">
                <a16:creationId xmlns:a16="http://schemas.microsoft.com/office/drawing/2014/main" id="{4D15FC26-81F2-32A8-88D2-FDD119E68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603" y="3429000"/>
            <a:ext cx="4834855" cy="3157698"/>
          </a:xfrm>
        </p:spPr>
        <p:txBody>
          <a:bodyPr anchor="t">
            <a:normAutofit/>
          </a:bodyPr>
          <a:lstStyle/>
          <a:p>
            <a:r>
              <a:rPr lang="es-ES" sz="4000" b="1" dirty="0"/>
              <a:t>Un Índice del Bien Común para Guarromán</a:t>
            </a:r>
          </a:p>
        </p:txBody>
      </p:sp>
      <p:pic>
        <p:nvPicPr>
          <p:cNvPr id="9" name="Imagen 8" descr="Imagen en blanco y negro de la luna&#10;&#10;Descripción generada automáticamente con confianza baja">
            <a:extLst>
              <a:ext uri="{FF2B5EF4-FFF2-40B4-BE49-F238E27FC236}">
                <a16:creationId xmlns:a16="http://schemas.microsoft.com/office/drawing/2014/main" id="{4B8E97DC-FB6E-BEFC-B776-2A1A457DB5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015" y="3371064"/>
            <a:ext cx="2453640" cy="81772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81E9446-911F-8A1D-0327-379911C774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7916" y="810976"/>
            <a:ext cx="2545883" cy="253580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AD168-6997-04A4-83DE-EF5AAD9AC569}"/>
              </a:ext>
            </a:extLst>
          </p:cNvPr>
          <p:cNvSpPr txBox="1"/>
          <p:nvPr/>
        </p:nvSpPr>
        <p:spPr>
          <a:xfrm>
            <a:off x="714372" y="1491555"/>
            <a:ext cx="7662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cs typeface="Calibri" panose="020F0502020204030204" pitchFamily="34" charset="0"/>
              </a:rPr>
              <a:t>Acceso al informe completo del Índice del Bien Común de Guarromán escaneando el código QR o siguiendo el enlace: </a:t>
            </a:r>
            <a:r>
              <a:rPr lang="es-ES" sz="24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https://1drv.ms/b/s!ArnrbexoLUh8hOJKShV2P-bHnyhdKA?e=djOTS7</a:t>
            </a:r>
            <a:endParaRPr lang="es-E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055FB516-CCF2-13A9-4067-AE996BAAEEFA}"/>
              </a:ext>
            </a:extLst>
          </p:cNvPr>
          <p:cNvSpPr txBox="1">
            <a:spLocks/>
          </p:cNvSpPr>
          <p:nvPr/>
        </p:nvSpPr>
        <p:spPr>
          <a:xfrm>
            <a:off x="681037" y="365126"/>
            <a:ext cx="10672763" cy="8414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/>
              <a:t>¡Muchas gracias!</a:t>
            </a:r>
          </a:p>
        </p:txBody>
      </p:sp>
      <p:sp>
        <p:nvSpPr>
          <p:cNvPr id="14" name="Marcador de texto 6">
            <a:extLst>
              <a:ext uri="{FF2B5EF4-FFF2-40B4-BE49-F238E27FC236}">
                <a16:creationId xmlns:a16="http://schemas.microsoft.com/office/drawing/2014/main" id="{20AA6A6C-2E0A-530F-AD74-686A2B532F3A}"/>
              </a:ext>
            </a:extLst>
          </p:cNvPr>
          <p:cNvSpPr txBox="1">
            <a:spLocks/>
          </p:cNvSpPr>
          <p:nvPr/>
        </p:nvSpPr>
        <p:spPr>
          <a:xfrm>
            <a:off x="707603" y="5007849"/>
            <a:ext cx="5968331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ES"/>
          </a:p>
          <a:p>
            <a:r>
              <a:rPr lang="es-ES"/>
              <a:t>David Hervás Sanz. Politólogo</a:t>
            </a:r>
          </a:p>
          <a:p>
            <a:r>
              <a:rPr lang="es-ES"/>
              <a:t>José Juan Jiménez Almeida. Politólogo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4190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orma&#10;&#10;Descripción generada automáticamente">
            <a:extLst>
              <a:ext uri="{FF2B5EF4-FFF2-40B4-BE49-F238E27FC236}">
                <a16:creationId xmlns:a16="http://schemas.microsoft.com/office/drawing/2014/main" id="{AB117D65-20EF-4159-C81C-503CC368FC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809DEAE9-52F9-A31D-0199-0DDFBDC7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6000" b="1" dirty="0"/>
              <a:t>1. Modelo teórico del Índice del Bien Común</a:t>
            </a:r>
            <a:br>
              <a:rPr lang="es-ES" sz="6000" b="1" dirty="0"/>
            </a:br>
            <a:endParaRPr lang="es-ES" b="1" dirty="0"/>
          </a:p>
        </p:txBody>
      </p:sp>
      <p:pic>
        <p:nvPicPr>
          <p:cNvPr id="6" name="Gráfico 5" descr="Portapapeles comprobado con relleno sólido">
            <a:extLst>
              <a:ext uri="{FF2B5EF4-FFF2-40B4-BE49-F238E27FC236}">
                <a16:creationId xmlns:a16="http://schemas.microsoft.com/office/drawing/2014/main" id="{CF94A019-C445-6CF9-BD5A-FF0FCE892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66974" y="3288593"/>
            <a:ext cx="3130731" cy="31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24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5D0A53-EEB5-5878-0727-5C71B5248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Punto de partida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1BE01F-EAFC-7043-5D9C-406A34F7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3948"/>
            <a:ext cx="10515600" cy="362780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s-E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Definición de </a:t>
            </a:r>
            <a:r>
              <a:rPr lang="es-E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Índice del Bien Común (IBC) </a:t>
            </a:r>
            <a:r>
              <a:rPr lang="es-E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incluida en el libro “La Economía del Bien Com</a:t>
            </a:r>
            <a:r>
              <a:rPr lang="es-ES" sz="3600" dirty="0">
                <a:latin typeface="Calibri" panose="020F0502020204030204" pitchFamily="34" charset="0"/>
                <a:ea typeface="Calibri" panose="020F0502020204030204" pitchFamily="34" charset="0"/>
              </a:rPr>
              <a:t>ún”, de Christian Felber.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s-E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Capítulo VIII: Estrategias para su ejecución, 2. Pioneros políticos.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“…El primer proceso de participación ciudadana consiste en elaborar el «índice municipal del bien común»: un índice de calidad de vida para municipios a partir del cual se pueda desarrollar más adelante el producto del bien común a nivel macroeconómico. Los entre 15 y 25 indicadores de calidad de vida de los que se compone el índice del bien común podrían establecerse mediante un proceso de participación ciudadana, de manera ideal, con apoyo y asesoramiento académico…”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95FF80B8-6436-7B49-7DDB-84070A4974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13" name="Gráfico 12" descr="Marcador con relleno sólido">
            <a:extLst>
              <a:ext uri="{FF2B5EF4-FFF2-40B4-BE49-F238E27FC236}">
                <a16:creationId xmlns:a16="http://schemas.microsoft.com/office/drawing/2014/main" id="{036CB59E-3C2D-096A-55F1-155334EE8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90095" y="1140807"/>
            <a:ext cx="1459507" cy="1459507"/>
          </a:xfrm>
          <a:prstGeom prst="rect">
            <a:avLst/>
          </a:prstGeom>
        </p:spPr>
      </p:pic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43DAB3A9-203F-6381-EF97-4F030A153923}"/>
              </a:ext>
            </a:extLst>
          </p:cNvPr>
          <p:cNvSpPr/>
          <p:nvPr/>
        </p:nvSpPr>
        <p:spPr>
          <a:xfrm rot="10800000">
            <a:off x="6362699" y="1389679"/>
            <a:ext cx="4597847" cy="1058246"/>
          </a:xfrm>
          <a:custGeom>
            <a:avLst/>
            <a:gdLst>
              <a:gd name="connsiteX0" fmla="*/ 0 w 2847703"/>
              <a:gd name="connsiteY0" fmla="*/ 496389 h 496389"/>
              <a:gd name="connsiteX1" fmla="*/ 2238103 w 2847703"/>
              <a:gd name="connsiteY1" fmla="*/ 435429 h 496389"/>
              <a:gd name="connsiteX2" fmla="*/ 940526 w 2847703"/>
              <a:gd name="connsiteY2" fmla="*/ 130629 h 496389"/>
              <a:gd name="connsiteX3" fmla="*/ 2847703 w 2847703"/>
              <a:gd name="connsiteY3" fmla="*/ 0 h 496389"/>
              <a:gd name="connsiteX4" fmla="*/ 2847703 w 2847703"/>
              <a:gd name="connsiteY4" fmla="*/ 0 h 49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7703" h="496389">
                <a:moveTo>
                  <a:pt x="0" y="496389"/>
                </a:moveTo>
                <a:cubicBezTo>
                  <a:pt x="1040674" y="496389"/>
                  <a:pt x="2081349" y="496389"/>
                  <a:pt x="2238103" y="435429"/>
                </a:cubicBezTo>
                <a:cubicBezTo>
                  <a:pt x="2394857" y="374469"/>
                  <a:pt x="838926" y="203200"/>
                  <a:pt x="940526" y="130629"/>
                </a:cubicBezTo>
                <a:cubicBezTo>
                  <a:pt x="1042126" y="58057"/>
                  <a:pt x="2847703" y="0"/>
                  <a:pt x="2847703" y="0"/>
                </a:cubicBezTo>
                <a:lnTo>
                  <a:pt x="2847703" y="0"/>
                </a:lnTo>
              </a:path>
            </a:pathLst>
          </a:custGeom>
          <a:noFill/>
          <a:ln w="38100">
            <a:solidFill>
              <a:srgbClr val="889E3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37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BCA2E9-9BEB-9878-C8A8-7427883B5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D695F8-6820-756D-44FE-061296F85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 principal del proyecto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370CF6-FCEF-D4FC-F5C4-3F345602A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‘Obtener una visión del estado y evolución de las áreas que, a juicio de la propia ciudadanía, más impacto tienen en su calidad de vida y bienestar.’</a:t>
            </a:r>
            <a:endParaRPr lang="es-ES" sz="3600" dirty="0"/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EF975C99-1883-25AE-BF9E-C9C64792DD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5" name="Gráfico 13" descr="Flor">
            <a:extLst>
              <a:ext uri="{FF2B5EF4-FFF2-40B4-BE49-F238E27FC236}">
                <a16:creationId xmlns:a16="http://schemas.microsoft.com/office/drawing/2014/main" id="{881242A0-FA89-E172-688D-5F52701F5AE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5563" y="4983004"/>
            <a:ext cx="1492197" cy="1492197"/>
          </a:xfrm>
          <a:prstGeom prst="rect">
            <a:avLst/>
          </a:prstGeom>
        </p:spPr>
      </p:pic>
      <p:pic>
        <p:nvPicPr>
          <p:cNvPr id="6" name="Gráfico 14" descr="Flor">
            <a:extLst>
              <a:ext uri="{FF2B5EF4-FFF2-40B4-BE49-F238E27FC236}">
                <a16:creationId xmlns:a16="http://schemas.microsoft.com/office/drawing/2014/main" id="{F20F0A86-7ACC-0B2A-1FF2-D0BC73B6802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1093" y="4564366"/>
            <a:ext cx="1940750" cy="1940750"/>
          </a:xfrm>
          <a:prstGeom prst="rect">
            <a:avLst/>
          </a:prstGeom>
        </p:spPr>
      </p:pic>
      <p:pic>
        <p:nvPicPr>
          <p:cNvPr id="7" name="Gráfico 15" descr="Flor">
            <a:extLst>
              <a:ext uri="{FF2B5EF4-FFF2-40B4-BE49-F238E27FC236}">
                <a16:creationId xmlns:a16="http://schemas.microsoft.com/office/drawing/2014/main" id="{BD59B525-8350-B187-1C0A-D3F1AE5B4EF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79957" y="3970394"/>
            <a:ext cx="2649936" cy="2649936"/>
          </a:xfrm>
          <a:prstGeom prst="rect">
            <a:avLst/>
          </a:prstGeom>
        </p:spPr>
      </p:pic>
      <p:pic>
        <p:nvPicPr>
          <p:cNvPr id="8" name="Gráfico 7" descr="Regla con relleno sólido">
            <a:extLst>
              <a:ext uri="{FF2B5EF4-FFF2-40B4-BE49-F238E27FC236}">
                <a16:creationId xmlns:a16="http://schemas.microsoft.com/office/drawing/2014/main" id="{73F90687-2AEE-FB75-3999-60B66B378B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86989">
            <a:off x="1422040" y="3746790"/>
            <a:ext cx="2524699" cy="2524699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B652624-76A0-E966-71B6-7D2EF6FD3A0C}"/>
              </a:ext>
            </a:extLst>
          </p:cNvPr>
          <p:cNvCxnSpPr>
            <a:cxnSpLocks/>
          </p:cNvCxnSpPr>
          <p:nvPr/>
        </p:nvCxnSpPr>
        <p:spPr>
          <a:xfrm>
            <a:off x="3123130" y="5087779"/>
            <a:ext cx="1638300" cy="0"/>
          </a:xfrm>
          <a:prstGeom prst="line">
            <a:avLst/>
          </a:prstGeom>
          <a:ln w="57150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4D497D2-0352-8FC6-74E4-47B0C73135AE}"/>
              </a:ext>
            </a:extLst>
          </p:cNvPr>
          <p:cNvCxnSpPr>
            <a:cxnSpLocks/>
          </p:cNvCxnSpPr>
          <p:nvPr/>
        </p:nvCxnSpPr>
        <p:spPr>
          <a:xfrm>
            <a:off x="3123130" y="4716304"/>
            <a:ext cx="3579813" cy="0"/>
          </a:xfrm>
          <a:prstGeom prst="line">
            <a:avLst/>
          </a:prstGeom>
          <a:ln w="57150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E415C926-E7A9-B433-2544-6E22DA2FBE61}"/>
              </a:ext>
            </a:extLst>
          </p:cNvPr>
          <p:cNvCxnSpPr>
            <a:cxnSpLocks/>
          </p:cNvCxnSpPr>
          <p:nvPr/>
        </p:nvCxnSpPr>
        <p:spPr>
          <a:xfrm>
            <a:off x="3123130" y="4144804"/>
            <a:ext cx="5867400" cy="0"/>
          </a:xfrm>
          <a:prstGeom prst="line">
            <a:avLst/>
          </a:prstGeom>
          <a:ln w="57150"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8974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E4964-55F1-A9E7-19B4-43EAF1AFA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596033-43FA-BBE3-3D6C-C00EFE26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Requisitos del modelo del IBC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9CA0CB-4A8C-44BF-EFA3-BEB25F6B1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4023"/>
            <a:ext cx="10515600" cy="4972050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seleccionan entre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 y 25 objetivos 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metas de calidad de vida. 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Riguroso y protocolizado 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 contribuir al futuro Producto del Bien Común que sustituirá al PIB.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 objetivos están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seleccionados democráticamente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por la ciudadanía</a:t>
            </a:r>
            <a:r>
              <a:rPr lang="es-E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panel de expertos define para cada objetivo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entre 2 y 4 indicadores 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medibles y comparables.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 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indicadores deben ser: 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16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Objetivos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(fuentes estadísticas oficiales)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16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Subjetivos</a:t>
            </a:r>
            <a:r>
              <a:rPr lang="es-E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(opiniones de la ciudadanía).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Los indicadores son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indexados en rangos de 0-100%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(0%= peor resultado posible o del entorno y 100%= mejor resultado posible o del entorno.) 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Elegimos preferentemente </a:t>
            </a:r>
            <a:r>
              <a:rPr lang="es-E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 valores mínimo y máximo para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comparar entre los municipios del entorno más cercano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(en nuestro caso la provincia, y en su defecto la región, el estado, etc.)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resultado debe poder ser </a:t>
            </a:r>
            <a:r>
              <a:rPr lang="es-ES" sz="20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comparable a lo largo del tiempo y entre unos territorios y otros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1C0B4414-6E8C-0D03-E917-F17E721F06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478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1C155-14E7-F399-96DC-CBB7F1C74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Forma&#10;&#10;Descripción generada automáticamente">
            <a:extLst>
              <a:ext uri="{FF2B5EF4-FFF2-40B4-BE49-F238E27FC236}">
                <a16:creationId xmlns:a16="http://schemas.microsoft.com/office/drawing/2014/main" id="{033948C2-4531-2716-6AA4-47B01C7CE1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82FAE3C2-7FC1-FEA9-F440-2C4F1BD4A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/>
              <a:t>2. Fases del proceso desarrollado en Guarromán</a:t>
            </a:r>
            <a:br>
              <a:rPr lang="es-ES" sz="6000" b="1" dirty="0"/>
            </a:br>
            <a:endParaRPr lang="es-ES" b="1" dirty="0"/>
          </a:p>
        </p:txBody>
      </p:sp>
      <p:pic>
        <p:nvPicPr>
          <p:cNvPr id="5" name="Gráfico 4" descr="Flechas de cheurón con relleno sólido">
            <a:extLst>
              <a:ext uri="{FF2B5EF4-FFF2-40B4-BE49-F238E27FC236}">
                <a16:creationId xmlns:a16="http://schemas.microsoft.com/office/drawing/2014/main" id="{51BA332D-F925-7CA3-C1A0-652E12AE5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895851" y="3429000"/>
            <a:ext cx="5811430" cy="313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54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288E8-B836-54D8-3E62-CBE46DD19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4CF2A-17AD-011F-C3DB-56B57CA2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CB129C-EDBA-1BEA-C9CB-C090C4A0F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9726"/>
            <a:ext cx="10515600" cy="4799784"/>
          </a:xfrm>
        </p:spPr>
        <p:txBody>
          <a:bodyPr>
            <a:noAutofit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Exposición del proyecto de creación del IBC de Guarromán.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254D02AB-E7B3-1B54-581E-7641C8BDAB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 descr="Un grupo de personas sentadas en una sala&#10;&#10;Descripción generada automáticamente">
            <a:extLst>
              <a:ext uri="{FF2B5EF4-FFF2-40B4-BE49-F238E27FC236}">
                <a16:creationId xmlns:a16="http://schemas.microsoft.com/office/drawing/2014/main" id="{4E1E07B7-4C39-6F0F-BA71-64FEDFA6CA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004" y="2828107"/>
            <a:ext cx="4491567" cy="3368675"/>
          </a:xfrm>
          <a:prstGeom prst="rect">
            <a:avLst/>
          </a:prstGeom>
        </p:spPr>
      </p:pic>
      <p:pic>
        <p:nvPicPr>
          <p:cNvPr id="8" name="Imagen 7" descr="Un grupo de personas en medio de cuarto&#10;&#10;Descripción generada automáticamente con confianza media">
            <a:extLst>
              <a:ext uri="{FF2B5EF4-FFF2-40B4-BE49-F238E27FC236}">
                <a16:creationId xmlns:a16="http://schemas.microsoft.com/office/drawing/2014/main" id="{3CF229DA-56F3-3B6C-0D78-6E6EBBA003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6388" y="2828107"/>
            <a:ext cx="4491567" cy="336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77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D2096E-7A8D-9BBF-770C-F3299A169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558EF-CAC4-93FB-D9CA-6BBB0EB7E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Fases del proceso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7867E4-39FD-5758-3D50-13783647B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250"/>
            <a:ext cx="10515600" cy="4790259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ES" sz="3200" dirty="0">
                <a:latin typeface="Calibri" panose="020F0502020204030204" pitchFamily="34" charset="0"/>
                <a:ea typeface="Calibri" panose="020F0502020204030204" pitchFamily="34" charset="0"/>
              </a:rPr>
              <a:t>2. C</a:t>
            </a:r>
            <a:r>
              <a:rPr lang="es-ES" sz="3200" u="none" strike="noStrike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ontactos telefónicos y reuniones presenciales con diferentes colectivos.</a:t>
            </a:r>
          </a:p>
          <a:p>
            <a:pPr marL="342900" lvl="0" indent="-3429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●"/>
            </a:pP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27F87CFB-A359-4408-1F26-FFD14B192A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729" y="251927"/>
            <a:ext cx="1166327" cy="116632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A89B5D2-700B-3AE1-A708-5840A70A30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50615" y="3297724"/>
            <a:ext cx="3368675" cy="252650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7B68B6A-97C7-2C13-93F6-6AE0A29512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5217" y="3429000"/>
            <a:ext cx="3755085" cy="281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566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2386</TotalTime>
  <Words>1254</Words>
  <Application>Microsoft Macintosh PowerPoint</Application>
  <PresentationFormat>Widescreen</PresentationFormat>
  <Paragraphs>101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Google Sans Mono</vt:lpstr>
      <vt:lpstr>Times New Roman</vt:lpstr>
      <vt:lpstr>Tema de Office</vt:lpstr>
      <vt:lpstr>Un Índice del Bien Común para Guarromán</vt:lpstr>
      <vt:lpstr>Contenido de esta presentación</vt:lpstr>
      <vt:lpstr>1. Modelo teórico del Índice del Bien Común </vt:lpstr>
      <vt:lpstr>Punto de partida</vt:lpstr>
      <vt:lpstr>Objetivo principal del proyecto</vt:lpstr>
      <vt:lpstr>Requisitos del modelo del IBC</vt:lpstr>
      <vt:lpstr>2. Fases del proceso desarrollado en Guarromán </vt:lpstr>
      <vt:lpstr>Fases del proceso</vt:lpstr>
      <vt:lpstr>Fases del proceso</vt:lpstr>
      <vt:lpstr>Fases del proceso</vt:lpstr>
      <vt:lpstr>Fases del proceso</vt:lpstr>
      <vt:lpstr>Fases del proceso</vt:lpstr>
      <vt:lpstr>Fases del proceso</vt:lpstr>
      <vt:lpstr>Fases del proceso</vt:lpstr>
      <vt:lpstr>Fases del proceso</vt:lpstr>
      <vt:lpstr>Fases del proceso</vt:lpstr>
      <vt:lpstr>Fases del proceso</vt:lpstr>
      <vt:lpstr>Ejemplo de construcción de indicadores para cada objetivo</vt:lpstr>
      <vt:lpstr>3. Resultados obtenidos por bloques </vt:lpstr>
      <vt:lpstr>20 objetivos elegidos en Guarromán</vt:lpstr>
      <vt:lpstr>Resultados por bloques  BLOQUE I: EMPLEO, DESPOBLACIÓN Y ECONOMÍA.  </vt:lpstr>
      <vt:lpstr>Resultados por bloques  BLOQUE II: EDUCACIÓN, SALUD Y SEGURIDAD CIUDADANA</vt:lpstr>
      <vt:lpstr>Resultados por bloques  BLOQUE III: SERVICIOS PÚBLICOS, CULTURA, DEPORTE, OCIO Y MEDIO AMBIENTE</vt:lpstr>
      <vt:lpstr>Resultados por bloques  BLOQUE IV: CONVIVENCIA, INTEGRACIÓN, PARTICIPACIÓN E IDENTIDAD</vt:lpstr>
      <vt:lpstr>4. Conclusiones de esta experiencia piloto </vt:lpstr>
      <vt:lpstr>Conclusiones</vt:lpstr>
      <vt:lpstr>Un Índice del Bien Común para Guarromán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Hervás Sanz</dc:creator>
  <cp:lastModifiedBy>Hagelberg, Gus</cp:lastModifiedBy>
  <cp:revision>8</cp:revision>
  <dcterms:created xsi:type="dcterms:W3CDTF">2024-02-29T06:39:34Z</dcterms:created>
  <dcterms:modified xsi:type="dcterms:W3CDTF">2024-06-25T11:52:27Z</dcterms:modified>
</cp:coreProperties>
</file>