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heme/theme2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3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4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5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6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7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8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9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10.xml" ContentType="application/vnd.openxmlformats-officedocument.presentationml.notesSlide+xml"/>
  <Override PartName="/ppt/tags/tag60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277" r:id="rId3"/>
    <p:sldId id="543" r:id="rId4"/>
    <p:sldId id="544" r:id="rId5"/>
    <p:sldId id="547" r:id="rId6"/>
    <p:sldId id="288" r:id="rId7"/>
    <p:sldId id="532" r:id="rId8"/>
    <p:sldId id="533" r:id="rId9"/>
    <p:sldId id="534" r:id="rId10"/>
    <p:sldId id="535" r:id="rId11"/>
    <p:sldId id="545" r:id="rId12"/>
    <p:sldId id="537" r:id="rId13"/>
    <p:sldId id="538" r:id="rId14"/>
    <p:sldId id="546" r:id="rId15"/>
    <p:sldId id="540" r:id="rId16"/>
    <p:sldId id="542" r:id="rId17"/>
    <p:sldId id="269" r:id="rId18"/>
  </p:sldIdLst>
  <p:sldSz cx="12192000" cy="6858000"/>
  <p:notesSz cx="6797675" cy="9928225"/>
  <p:custDataLst>
    <p:tags r:id="rId20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47" userDrawn="1">
          <p15:clr>
            <a:srgbClr val="A4A3A4"/>
          </p15:clr>
        </p15:guide>
        <p15:guide id="3" pos="7333" userDrawn="1">
          <p15:clr>
            <a:srgbClr val="A4A3A4"/>
          </p15:clr>
        </p15:guide>
        <p15:guide id="4" orient="horz" pos="958" userDrawn="1">
          <p15:clr>
            <a:srgbClr val="A4A3A4"/>
          </p15:clr>
        </p15:guide>
        <p15:guide id="5" orient="horz" pos="3952" userDrawn="1">
          <p15:clr>
            <a:srgbClr val="A4A3A4"/>
          </p15:clr>
        </p15:guide>
        <p15:guide id="6" pos="5360" userDrawn="1">
          <p15:clr>
            <a:srgbClr val="A4A3A4"/>
          </p15:clr>
        </p15:guide>
        <p15:guide id="7" pos="5541" userDrawn="1">
          <p15:clr>
            <a:srgbClr val="A4A3A4"/>
          </p15:clr>
        </p15:guide>
        <p15:guide id="8" pos="3749" userDrawn="1">
          <p15:clr>
            <a:srgbClr val="A4A3A4"/>
          </p15:clr>
        </p15:guide>
        <p15:guide id="9" pos="39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29E"/>
    <a:srgbClr val="97A631"/>
    <a:srgbClr val="95A331"/>
    <a:srgbClr val="99A732"/>
    <a:srgbClr val="889E33"/>
    <a:srgbClr val="2E2E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46" autoAdjust="0"/>
  </p:normalViewPr>
  <p:slideViewPr>
    <p:cSldViewPr snapToGrid="0" snapToObjects="1" showGuides="1">
      <p:cViewPr varScale="1">
        <p:scale>
          <a:sx n="137" d="100"/>
          <a:sy n="137" d="100"/>
        </p:scale>
        <p:origin x="200" y="288"/>
      </p:cViewPr>
      <p:guideLst>
        <p:guide pos="347"/>
        <p:guide pos="7333"/>
        <p:guide orient="horz" pos="958"/>
        <p:guide orient="horz" pos="3952"/>
        <p:guide pos="5360"/>
        <p:guide pos="5541"/>
        <p:guide pos="3749"/>
        <p:guide pos="39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4" d="100"/>
          <a:sy n="74" d="100"/>
        </p:scale>
        <p:origin x="4044" y="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0"/>
            <a:ext cx="6797675" cy="3825142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/>
          <a:lstStyle/>
          <a:p>
            <a:endParaRPr lang="de-DE">
              <a:latin typeface="Arial" panose="020B0604020202020204" pitchFamily="34" charset="0"/>
            </a:endParaRPr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11080" y="4660165"/>
            <a:ext cx="6217760" cy="4881028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96464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10000"/>
      </a:lnSpc>
      <a:spcBef>
        <a:spcPts val="1200"/>
      </a:spcBef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1pPr>
    <a:lvl2pPr marL="18573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2pPr>
    <a:lvl3pPr marL="35718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3pPr>
    <a:lvl4pPr marL="542925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4pPr>
    <a:lvl5pPr marL="71278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0544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4678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9339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296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4344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29748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98417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6189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1541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7546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662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tags" Target="../tags/tag5.xml"/><Relationship Id="rId16" Type="http://schemas.openxmlformats.org/officeDocument/2006/relationships/image" Target="../media/image13.png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1.emf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1.emf"/><Relationship Id="rId10" Type="http://schemas.openxmlformats.org/officeDocument/2006/relationships/image" Target="../media/image39.png"/><Relationship Id="rId4" Type="http://schemas.openxmlformats.org/officeDocument/2006/relationships/oleObject" Target="../embeddings/oleObject12.bin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17" Type="http://schemas.openxmlformats.org/officeDocument/2006/relationships/image" Target="../media/image55.png"/><Relationship Id="rId2" Type="http://schemas.openxmlformats.org/officeDocument/2006/relationships/tags" Target="../tags/tag33.xml"/><Relationship Id="rId16" Type="http://schemas.openxmlformats.org/officeDocument/2006/relationships/image" Target="../media/image54.png"/><Relationship Id="rId1" Type="http://schemas.openxmlformats.org/officeDocument/2006/relationships/tags" Target="../tags/tag3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1.emf"/><Relationship Id="rId15" Type="http://schemas.openxmlformats.org/officeDocument/2006/relationships/image" Target="../media/image53.png"/><Relationship Id="rId10" Type="http://schemas.openxmlformats.org/officeDocument/2006/relationships/image" Target="../media/image48.png"/><Relationship Id="rId4" Type="http://schemas.openxmlformats.org/officeDocument/2006/relationships/oleObject" Target="../embeddings/oleObject16.bin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18" Type="http://schemas.openxmlformats.org/officeDocument/2006/relationships/slide" Target="../slides/slide2.xml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7.png"/><Relationship Id="rId12" Type="http://schemas.openxmlformats.org/officeDocument/2006/relationships/image" Target="../media/image50.png"/><Relationship Id="rId17" Type="http://schemas.openxmlformats.org/officeDocument/2006/relationships/image" Target="../media/image60.png"/><Relationship Id="rId2" Type="http://schemas.openxmlformats.org/officeDocument/2006/relationships/tags" Target="../tags/tag35.xml"/><Relationship Id="rId16" Type="http://schemas.openxmlformats.org/officeDocument/2006/relationships/image" Target="../media/image59.png"/><Relationship Id="rId1" Type="http://schemas.openxmlformats.org/officeDocument/2006/relationships/tags" Target="../tags/tag34.xml"/><Relationship Id="rId6" Type="http://schemas.openxmlformats.org/officeDocument/2006/relationships/image" Target="../media/image56.png"/><Relationship Id="rId11" Type="http://schemas.openxmlformats.org/officeDocument/2006/relationships/image" Target="../media/image49.png"/><Relationship Id="rId5" Type="http://schemas.openxmlformats.org/officeDocument/2006/relationships/image" Target="../media/image1.emf"/><Relationship Id="rId15" Type="http://schemas.openxmlformats.org/officeDocument/2006/relationships/image" Target="../media/image53.png"/><Relationship Id="rId10" Type="http://schemas.openxmlformats.org/officeDocument/2006/relationships/image" Target="../media/image58.png"/><Relationship Id="rId19" Type="http://schemas.openxmlformats.org/officeDocument/2006/relationships/image" Target="../media/image2.png"/><Relationship Id="rId4" Type="http://schemas.openxmlformats.org/officeDocument/2006/relationships/oleObject" Target="../embeddings/oleObject17.bin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7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2.png"/><Relationship Id="rId12" Type="http://schemas.openxmlformats.org/officeDocument/2006/relationships/image" Target="../media/image66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61.png"/><Relationship Id="rId11" Type="http://schemas.openxmlformats.org/officeDocument/2006/relationships/image" Target="../media/image65.png"/><Relationship Id="rId5" Type="http://schemas.openxmlformats.org/officeDocument/2006/relationships/image" Target="../media/image1.emf"/><Relationship Id="rId10" Type="http://schemas.openxmlformats.org/officeDocument/2006/relationships/image" Target="../media/image60.png"/><Relationship Id="rId4" Type="http://schemas.openxmlformats.org/officeDocument/2006/relationships/oleObject" Target="../embeddings/oleObject18.bin"/><Relationship Id="rId9" Type="http://schemas.openxmlformats.org/officeDocument/2006/relationships/image" Target="../media/image64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3.png"/><Relationship Id="rId18" Type="http://schemas.openxmlformats.org/officeDocument/2006/relationships/image" Target="../media/image78.png"/><Relationship Id="rId26" Type="http://schemas.openxmlformats.org/officeDocument/2006/relationships/image" Target="../media/image84.png"/><Relationship Id="rId3" Type="http://schemas.openxmlformats.org/officeDocument/2006/relationships/slideMaster" Target="../slideMasters/slideMaster1.xml"/><Relationship Id="rId21" Type="http://schemas.openxmlformats.org/officeDocument/2006/relationships/image" Target="../media/image81.png"/><Relationship Id="rId7" Type="http://schemas.openxmlformats.org/officeDocument/2006/relationships/image" Target="../media/image68.png"/><Relationship Id="rId12" Type="http://schemas.openxmlformats.org/officeDocument/2006/relationships/image" Target="../media/image72.png"/><Relationship Id="rId17" Type="http://schemas.openxmlformats.org/officeDocument/2006/relationships/image" Target="../media/image77.png"/><Relationship Id="rId25" Type="http://schemas.openxmlformats.org/officeDocument/2006/relationships/image" Target="../media/image83.png"/><Relationship Id="rId2" Type="http://schemas.openxmlformats.org/officeDocument/2006/relationships/tags" Target="../tags/tag39.xml"/><Relationship Id="rId16" Type="http://schemas.openxmlformats.org/officeDocument/2006/relationships/image" Target="../media/image76.png"/><Relationship Id="rId20" Type="http://schemas.openxmlformats.org/officeDocument/2006/relationships/image" Target="../media/image80.png"/><Relationship Id="rId1" Type="http://schemas.openxmlformats.org/officeDocument/2006/relationships/tags" Target="../tags/tag38.xml"/><Relationship Id="rId6" Type="http://schemas.openxmlformats.org/officeDocument/2006/relationships/image" Target="../media/image46.png"/><Relationship Id="rId11" Type="http://schemas.openxmlformats.org/officeDocument/2006/relationships/image" Target="../media/image71.png"/><Relationship Id="rId24" Type="http://schemas.openxmlformats.org/officeDocument/2006/relationships/image" Target="../media/image82.png"/><Relationship Id="rId5" Type="http://schemas.openxmlformats.org/officeDocument/2006/relationships/image" Target="../media/image1.emf"/><Relationship Id="rId15" Type="http://schemas.openxmlformats.org/officeDocument/2006/relationships/image" Target="../media/image75.png"/><Relationship Id="rId23" Type="http://schemas.openxmlformats.org/officeDocument/2006/relationships/image" Target="../media/image31.png"/><Relationship Id="rId10" Type="http://schemas.openxmlformats.org/officeDocument/2006/relationships/image" Target="../media/image47.png"/><Relationship Id="rId19" Type="http://schemas.openxmlformats.org/officeDocument/2006/relationships/image" Target="../media/image79.png"/><Relationship Id="rId4" Type="http://schemas.openxmlformats.org/officeDocument/2006/relationships/oleObject" Target="../embeddings/oleObject19.bin"/><Relationship Id="rId9" Type="http://schemas.openxmlformats.org/officeDocument/2006/relationships/image" Target="../media/image70.png"/><Relationship Id="rId14" Type="http://schemas.openxmlformats.org/officeDocument/2006/relationships/image" Target="../media/image74.png"/><Relationship Id="rId22" Type="http://schemas.openxmlformats.org/officeDocument/2006/relationships/image" Target="../media/image48.png"/><Relationship Id="rId27" Type="http://schemas.openxmlformats.org/officeDocument/2006/relationships/image" Target="../media/image85.pn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2.png"/><Relationship Id="rId18" Type="http://schemas.openxmlformats.org/officeDocument/2006/relationships/image" Target="../media/image77.png"/><Relationship Id="rId26" Type="http://schemas.openxmlformats.org/officeDocument/2006/relationships/image" Target="../media/image83.png"/><Relationship Id="rId3" Type="http://schemas.openxmlformats.org/officeDocument/2006/relationships/slideMaster" Target="../slideMasters/slideMaster1.xml"/><Relationship Id="rId21" Type="http://schemas.openxmlformats.org/officeDocument/2006/relationships/image" Target="../media/image80.png"/><Relationship Id="rId7" Type="http://schemas.openxmlformats.org/officeDocument/2006/relationships/image" Target="../media/image46.png"/><Relationship Id="rId12" Type="http://schemas.openxmlformats.org/officeDocument/2006/relationships/image" Target="../media/image71.png"/><Relationship Id="rId17" Type="http://schemas.openxmlformats.org/officeDocument/2006/relationships/image" Target="../media/image76.png"/><Relationship Id="rId25" Type="http://schemas.openxmlformats.org/officeDocument/2006/relationships/image" Target="../media/image82.png"/><Relationship Id="rId2" Type="http://schemas.openxmlformats.org/officeDocument/2006/relationships/tags" Target="../tags/tag41.xml"/><Relationship Id="rId16" Type="http://schemas.openxmlformats.org/officeDocument/2006/relationships/image" Target="../media/image75.png"/><Relationship Id="rId20" Type="http://schemas.openxmlformats.org/officeDocument/2006/relationships/image" Target="../media/image79.png"/><Relationship Id="rId1" Type="http://schemas.openxmlformats.org/officeDocument/2006/relationships/tags" Target="../tags/tag40.xml"/><Relationship Id="rId6" Type="http://schemas.openxmlformats.org/officeDocument/2006/relationships/image" Target="../media/image86.png"/><Relationship Id="rId11" Type="http://schemas.openxmlformats.org/officeDocument/2006/relationships/image" Target="../media/image47.png"/><Relationship Id="rId24" Type="http://schemas.openxmlformats.org/officeDocument/2006/relationships/image" Target="../media/image31.png"/><Relationship Id="rId5" Type="http://schemas.openxmlformats.org/officeDocument/2006/relationships/image" Target="../media/image1.emf"/><Relationship Id="rId15" Type="http://schemas.openxmlformats.org/officeDocument/2006/relationships/image" Target="../media/image74.png"/><Relationship Id="rId23" Type="http://schemas.openxmlformats.org/officeDocument/2006/relationships/image" Target="../media/image48.png"/><Relationship Id="rId10" Type="http://schemas.openxmlformats.org/officeDocument/2006/relationships/image" Target="../media/image70.png"/><Relationship Id="rId19" Type="http://schemas.openxmlformats.org/officeDocument/2006/relationships/image" Target="../media/image78.png"/><Relationship Id="rId4" Type="http://schemas.openxmlformats.org/officeDocument/2006/relationships/oleObject" Target="../embeddings/oleObject20.bin"/><Relationship Id="rId9" Type="http://schemas.openxmlformats.org/officeDocument/2006/relationships/image" Target="../media/image69.png"/><Relationship Id="rId14" Type="http://schemas.openxmlformats.org/officeDocument/2006/relationships/image" Target="../media/image73.png"/><Relationship Id="rId22" Type="http://schemas.openxmlformats.org/officeDocument/2006/relationships/image" Target="../media/image81.png"/><Relationship Id="rId27" Type="http://schemas.openxmlformats.org/officeDocument/2006/relationships/image" Target="../media/image84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tags" Target="../tags/tag7.xml"/><Relationship Id="rId16" Type="http://schemas.openxmlformats.org/officeDocument/2006/relationships/image" Target="../media/image13.png"/><Relationship Id="rId1" Type="http://schemas.openxmlformats.org/officeDocument/2006/relationships/tags" Target="../tags/tag6.xml"/><Relationship Id="rId6" Type="http://schemas.openxmlformats.org/officeDocument/2006/relationships/image" Target="../media/image16.png"/><Relationship Id="rId11" Type="http://schemas.openxmlformats.org/officeDocument/2006/relationships/image" Target="../media/image8.png"/><Relationship Id="rId5" Type="http://schemas.openxmlformats.org/officeDocument/2006/relationships/image" Target="../media/image1.emf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8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12" Type="http://schemas.openxmlformats.org/officeDocument/2006/relationships/image" Target="../media/image15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4.png"/><Relationship Id="rId11" Type="http://schemas.openxmlformats.org/officeDocument/2006/relationships/image" Target="../media/image14.png"/><Relationship Id="rId5" Type="http://schemas.openxmlformats.org/officeDocument/2006/relationships/image" Target="../media/image1.emf"/><Relationship Id="rId15" Type="http://schemas.openxmlformats.org/officeDocument/2006/relationships/image" Target="../media/image20.png"/><Relationship Id="rId10" Type="http://schemas.openxmlformats.org/officeDocument/2006/relationships/image" Target="../media/image12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17.png"/><Relationship Id="rId14" Type="http://schemas.openxmlformats.org/officeDocument/2006/relationships/image" Target="../media/image1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8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12" Type="http://schemas.openxmlformats.org/officeDocument/2006/relationships/image" Target="../media/image15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4.png"/><Relationship Id="rId11" Type="http://schemas.openxmlformats.org/officeDocument/2006/relationships/image" Target="../media/image14.png"/><Relationship Id="rId5" Type="http://schemas.openxmlformats.org/officeDocument/2006/relationships/image" Target="../media/image1.emf"/><Relationship Id="rId15" Type="http://schemas.openxmlformats.org/officeDocument/2006/relationships/image" Target="../media/image20.png"/><Relationship Id="rId10" Type="http://schemas.openxmlformats.org/officeDocument/2006/relationships/image" Target="../media/image12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17.png"/><Relationship Id="rId14" Type="http://schemas.openxmlformats.org/officeDocument/2006/relationships/image" Target="../media/image19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1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tags" Target="../tags/tag15.xml"/><Relationship Id="rId16" Type="http://schemas.openxmlformats.org/officeDocument/2006/relationships/image" Target="../media/image14.png"/><Relationship Id="rId1" Type="http://schemas.openxmlformats.org/officeDocument/2006/relationships/tags" Target="../tags/tag14.xml"/><Relationship Id="rId6" Type="http://schemas.openxmlformats.org/officeDocument/2006/relationships/image" Target="../media/image4.png"/><Relationship Id="rId11" Type="http://schemas.openxmlformats.org/officeDocument/2006/relationships/image" Target="../media/image22.png"/><Relationship Id="rId5" Type="http://schemas.openxmlformats.org/officeDocument/2006/relationships/image" Target="../media/image1.emf"/><Relationship Id="rId15" Type="http://schemas.openxmlformats.org/officeDocument/2006/relationships/image" Target="../media/image23.png"/><Relationship Id="rId10" Type="http://schemas.openxmlformats.org/officeDocument/2006/relationships/image" Target="../media/image8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tags" Target="../tags/tag17.xml"/><Relationship Id="rId16" Type="http://schemas.openxmlformats.org/officeDocument/2006/relationships/image" Target="../media/image34.png"/><Relationship Id="rId1" Type="http://schemas.openxmlformats.org/officeDocument/2006/relationships/tags" Target="../tags/tag16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1.emf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oleObject" Target="../embeddings/oleObject8.bin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tags" Target="../tags/tag19.xml"/><Relationship Id="rId16" Type="http://schemas.openxmlformats.org/officeDocument/2006/relationships/image" Target="../media/image34.png"/><Relationship Id="rId1" Type="http://schemas.openxmlformats.org/officeDocument/2006/relationships/tags" Target="../tags/tag18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1.emf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oleObject" Target="../embeddings/oleObject9.bin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962837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Grafik 8">
            <a:extLst>
              <a:ext uri="{FF2B5EF4-FFF2-40B4-BE49-F238E27FC236}">
                <a16:creationId xmlns:a16="http://schemas.microsoft.com/office/drawing/2014/main" id="{0389EEC2-843D-4D19-8CB3-BD07C8567ED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9892" y="456401"/>
            <a:ext cx="4025699" cy="1166400"/>
          </a:xfrm>
          <a:prstGeom prst="rect">
            <a:avLst/>
          </a:prstGeom>
        </p:spPr>
      </p:pic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27042" y="4368493"/>
            <a:ext cx="11114096" cy="609398"/>
          </a:xfrm>
        </p:spPr>
        <p:txBody>
          <a:bodyPr vert="horz" anchor="b"/>
          <a:lstStyle>
            <a:lvl1pPr algn="l">
              <a:lnSpc>
                <a:spcPct val="90000"/>
              </a:lnSpc>
              <a:spcBef>
                <a:spcPts val="0"/>
              </a:spcBef>
              <a:defRPr sz="4400" b="1" cap="all" baseline="0">
                <a:solidFill>
                  <a:schemeClr val="tx1"/>
                </a:solidFill>
              </a:defRPr>
            </a:lvl1pPr>
          </a:lstStyle>
          <a:p>
            <a:pPr>
              <a:lnSpc>
                <a:spcPct val="90000"/>
              </a:lnSpc>
            </a:pPr>
            <a:r>
              <a:rPr lang="de-DE" sz="4400" b="1" strike="noStrike" cap="all" spc="-1" dirty="0">
                <a:solidFill>
                  <a:srgbClr val="5A5A5A"/>
                </a:solidFill>
                <a:latin typeface="Arial"/>
              </a:rPr>
              <a:t>PRESENTATION TITLE</a:t>
            </a:r>
            <a:endParaRPr lang="de-DE" sz="4400" b="0" strike="noStrike" spc="-1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27042" y="4955666"/>
            <a:ext cx="11114096" cy="46112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1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SUBTITLE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0863" y="5635848"/>
            <a:ext cx="989053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de-DE" dirty="0"/>
              <a:t>Location, Date</a:t>
            </a: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5A48D116-85A2-4950-B2E4-8044D07890A4}"/>
              </a:ext>
            </a:extLst>
          </p:cNvPr>
          <p:cNvGrpSpPr/>
          <p:nvPr userDrawn="1"/>
        </p:nvGrpSpPr>
        <p:grpSpPr bwMode="gray">
          <a:xfrm>
            <a:off x="4321842" y="-477990"/>
            <a:ext cx="4274957" cy="3551581"/>
            <a:chOff x="4530479" y="-363690"/>
            <a:chExt cx="4274957" cy="3551581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5CBA420-148B-409E-9D1C-1B159D2B98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5391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326060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An introduction to the Economy for the Common Good  |  www.ecogood.org  |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6A9DCB5-B3F8-4C5F-8A04-2839B3CDE4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014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4840614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GB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GB"/>
              <a:t>Text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14F904-5B7A-440C-863D-04E7DBD3E525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/>
              <a:t>07.06.2021</a:t>
            </a:r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F98F86-1D7F-43FF-8EE0-52DA47B44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en-US"/>
              <a:t>An introduction to the Economy for the Common Good  |  www.ecogood.org  |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8210D0-9DDD-4D38-BB73-17F712CE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 rtl="0">
              <a:defRPr/>
            </a:lvl1pPr>
          </a:lstStyle>
          <a:p>
            <a:fld id="{16A9DCB5-B3F8-4C5F-8A04-2839B3CDE4F1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7E5DB769-DF20-4169-9F09-86CFEF1E526F}"/>
              </a:ext>
            </a:extLst>
          </p:cNvPr>
          <p:cNvGrpSpPr/>
          <p:nvPr userDrawn="1"/>
        </p:nvGrpSpPr>
        <p:grpSpPr>
          <a:xfrm>
            <a:off x="10262500" y="78849"/>
            <a:ext cx="2280683" cy="2534846"/>
            <a:chOff x="10262500" y="78849"/>
            <a:chExt cx="2280683" cy="2534846"/>
          </a:xfrm>
        </p:grpSpPr>
        <p:pic>
          <p:nvPicPr>
            <p:cNvPr id="43" name="Grafik 4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DFC516D-E973-4A93-8BA9-EDAC76EFAB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102494">
              <a:off x="10262500" y="1793210"/>
              <a:ext cx="418124" cy="790470"/>
            </a:xfrm>
            <a:prstGeom prst="rect">
              <a:avLst/>
            </a:prstGeom>
          </p:spPr>
        </p:pic>
        <p:pic>
          <p:nvPicPr>
            <p:cNvPr id="44" name="Grafik 4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95245C-FDCB-44B1-8929-03C9D3C2D0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25882">
              <a:off x="10805146" y="1969721"/>
              <a:ext cx="601246" cy="643974"/>
            </a:xfrm>
            <a:prstGeom prst="rect">
              <a:avLst/>
            </a:prstGeom>
          </p:spPr>
        </p:pic>
        <p:pic>
          <p:nvPicPr>
            <p:cNvPr id="45" name="Grafik 4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FEB7CD5-E7C5-467D-8CCF-9D6FE38761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486771">
              <a:off x="11263709" y="1099917"/>
              <a:ext cx="322372" cy="609446"/>
            </a:xfrm>
            <a:prstGeom prst="rect">
              <a:avLst/>
            </a:prstGeom>
          </p:spPr>
        </p:pic>
        <p:pic>
          <p:nvPicPr>
            <p:cNvPr id="47" name="Grafik 4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D82BA0F-C7E0-492E-9407-5DE91D7296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839677">
              <a:off x="12130516" y="1274697"/>
              <a:ext cx="285532" cy="539802"/>
            </a:xfrm>
            <a:prstGeom prst="rect">
              <a:avLst/>
            </a:prstGeom>
          </p:spPr>
        </p:pic>
        <p:pic>
          <p:nvPicPr>
            <p:cNvPr id="48" name="Grafik 4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636C693-94B8-4080-8B2F-CECDB56DAB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7184428">
              <a:off x="11826259" y="2002939"/>
              <a:ext cx="209530" cy="396118"/>
            </a:xfrm>
            <a:prstGeom prst="rect">
              <a:avLst/>
            </a:prstGeom>
          </p:spPr>
        </p:pic>
        <p:pic>
          <p:nvPicPr>
            <p:cNvPr id="50" name="Grafik 4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24019EE-310E-45A6-90DA-01F09D6468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399641">
              <a:off x="11465787" y="1643176"/>
              <a:ext cx="430306" cy="460886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2EA86BA-CB96-4389-92CC-43C20D9E4A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896346">
              <a:off x="11992584" y="368854"/>
              <a:ext cx="369510" cy="395766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7779701-FE27-4E75-9E5F-2B687E19163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377179">
              <a:off x="11278347" y="295636"/>
              <a:ext cx="300613" cy="321975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C9471F7-555A-4704-93E0-C59406A2B7B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934391">
              <a:off x="11545189" y="914502"/>
              <a:ext cx="475754" cy="509562"/>
            </a:xfrm>
            <a:prstGeom prst="rect">
              <a:avLst/>
            </a:prstGeom>
          </p:spPr>
        </p:pic>
        <p:pic>
          <p:nvPicPr>
            <p:cNvPr id="63" name="Grafik 6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8BB1F45-537F-4219-99EE-CA875FE110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539288">
              <a:off x="11889114" y="78849"/>
              <a:ext cx="209530" cy="396118"/>
            </a:xfrm>
            <a:prstGeom prst="rect">
              <a:avLst/>
            </a:prstGeom>
          </p:spPr>
        </p:pic>
      </p:grpSp>
      <p:sp>
        <p:nvSpPr>
          <p:cNvPr id="65" name="Textplatzhalter 64">
            <a:extLst>
              <a:ext uri="{FF2B5EF4-FFF2-40B4-BE49-F238E27FC236}">
                <a16:creationId xmlns:a16="http://schemas.microsoft.com/office/drawing/2014/main" id="{4CC8321F-CFE8-4ACB-88A9-1F54FC265E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796338" y="6086376"/>
            <a:ext cx="2833687" cy="187424"/>
          </a:xfrm>
        </p:spPr>
        <p:txBody>
          <a:bodyPr anchor="b">
            <a:spAutoFit/>
          </a:bodyPr>
          <a:lstStyle>
            <a:lvl1pPr marL="0" indent="0" rtl="0">
              <a:spcBef>
                <a:spcPts val="600"/>
              </a:spcBef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buNone/>
              <a:defRPr sz="1200"/>
            </a:lvl2pPr>
            <a:lvl3pPr marL="540000" indent="0">
              <a:buNone/>
              <a:defRPr sz="1200"/>
            </a:lvl3pPr>
            <a:lvl4pPr marL="809500" indent="0">
              <a:buNone/>
              <a:defRPr sz="1200"/>
            </a:lvl4pPr>
            <a:lvl5pPr marL="1080000" indent="0">
              <a:buNone/>
              <a:defRPr sz="1200"/>
            </a:lvl5pPr>
          </a:lstStyle>
          <a:p>
            <a:pPr lvl="0"/>
            <a:r>
              <a:rPr lang="en-GB"/>
              <a:t>Placeholder for more information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6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114069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GB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50863" y="1520825"/>
            <a:ext cx="5400675" cy="4752975"/>
          </a:xfrm>
        </p:spPr>
        <p:txBody>
          <a:bodyPr/>
          <a:lstStyle>
            <a:lvl1pPr marL="0" indent="0" rtl="0">
              <a:buNone/>
              <a:defRPr/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GB"/>
              <a:t>Text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/>
              <a:t>07.06.2021</a:t>
            </a:r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F98F86-1D7F-43FF-8EE0-52DA47B44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en-US"/>
              <a:t>An introduction to the Economy for the Common Good  |  www.ecogood.org  |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8210D0-9DDD-4D38-BB73-17F712CE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 rtl="0">
              <a:defRPr/>
            </a:lvl1pPr>
          </a:lstStyle>
          <a:p>
            <a:fld id="{16A9DCB5-B3F8-4C5F-8A04-2839B3CDE4F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6084C2C-52C9-4BA0-96A8-0E2F8864024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240463" y="1520825"/>
            <a:ext cx="5400675" cy="4752975"/>
          </a:xfrm>
        </p:spPr>
        <p:txBody>
          <a:bodyPr anchor="b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190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1102899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50863" y="1520825"/>
            <a:ext cx="11079162" cy="47529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F98F86-1D7F-43FF-8EE0-52DA47B44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An introduction to the Economy for the Common Good  |  www.ecogood.org  |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8210D0-9DDD-4D38-BB73-17F712CE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6A9DCB5-B3F8-4C5F-8A04-2839B3CDE4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934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Foto rechts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057639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240463" y="-4527"/>
            <a:ext cx="5951537" cy="686705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FFDBD549-8287-4336-BD60-218EBF76E5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463698"/>
            <a:ext cx="5400675" cy="369332"/>
          </a:xfrm>
        </p:spPr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FDD8FA54-1FC6-457D-8768-3A1818D2F973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>
          <a:xfrm>
            <a:off x="550863" y="1520824"/>
            <a:ext cx="5400675" cy="4752975"/>
          </a:xfrm>
        </p:spPr>
        <p:txBody>
          <a:bodyPr/>
          <a:lstStyle/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75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4342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140099-1389-4FC7-922C-3D081DF17B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392" y="2456825"/>
            <a:ext cx="8284295" cy="2651525"/>
          </a:xfrm>
        </p:spPr>
        <p:txBody>
          <a:bodyPr/>
          <a:lstStyle>
            <a:lvl1pPr marL="0" indent="0">
              <a:spcBef>
                <a:spcPts val="1800"/>
              </a:spcBef>
              <a:buNone/>
              <a:defRPr sz="2400"/>
            </a:lvl1pPr>
            <a:lvl2pPr marL="0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2pPr>
            <a:lvl3pPr marL="540000" indent="0">
              <a:buNone/>
              <a:defRPr sz="1800">
                <a:solidFill>
                  <a:schemeClr val="tx1"/>
                </a:solidFill>
              </a:defRPr>
            </a:lvl3pPr>
            <a:lvl4pPr marL="809500" indent="0">
              <a:buNone/>
              <a:defRPr sz="1800">
                <a:solidFill>
                  <a:schemeClr val="tx1"/>
                </a:solidFill>
              </a:defRPr>
            </a:lvl4pPr>
            <a:lvl5pPr marL="1080000" indent="0"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An introduction to the Economy for the Common Good  |  www.ecogood.org  |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6A9DCB5-B3F8-4C5F-8A04-2839B3CDE4F1}" type="slidenum">
              <a:rPr lang="de-DE" smtClean="0"/>
              <a:t>‹#›</a:t>
            </a:fld>
            <a:endParaRPr lang="de-DE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8556370-D1FD-41A7-AD78-CD37103D821F}"/>
              </a:ext>
            </a:extLst>
          </p:cNvPr>
          <p:cNvGrpSpPr/>
          <p:nvPr userDrawn="1"/>
        </p:nvGrpSpPr>
        <p:grpSpPr bwMode="gray">
          <a:xfrm>
            <a:off x="-79583" y="-237515"/>
            <a:ext cx="5348520" cy="4337779"/>
            <a:chOff x="-79583" y="-237515"/>
            <a:chExt cx="5348520" cy="4337779"/>
          </a:xfrm>
        </p:grpSpPr>
        <p:pic>
          <p:nvPicPr>
            <p:cNvPr id="66" name="Grafik 6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9E16E08-C084-4966-B60D-3F2F663385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854009" y="2848698"/>
              <a:ext cx="662026" cy="1251566"/>
            </a:xfrm>
            <a:prstGeom prst="rect">
              <a:avLst/>
            </a:prstGeom>
          </p:spPr>
        </p:pic>
        <p:pic>
          <p:nvPicPr>
            <p:cNvPr id="67" name="Grafik 6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88236C3-94C5-4699-9100-3C439C7B29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1573308" y="2569896"/>
              <a:ext cx="951964" cy="1019616"/>
            </a:xfrm>
            <a:prstGeom prst="rect">
              <a:avLst/>
            </a:prstGeom>
          </p:spPr>
        </p:pic>
        <p:pic>
          <p:nvPicPr>
            <p:cNvPr id="68" name="Grafik 6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9505013-2FAF-446F-8208-05CE62D55B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937204" y="1590357"/>
              <a:ext cx="510416" cy="964946"/>
            </a:xfrm>
            <a:prstGeom prst="rect">
              <a:avLst/>
            </a:prstGeom>
          </p:spPr>
        </p:pic>
        <p:pic>
          <p:nvPicPr>
            <p:cNvPr id="69" name="Grafik 6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8C561B4-B14C-4184-845D-748A61BA94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383673" y="796323"/>
              <a:ext cx="377766" cy="714168"/>
            </a:xfrm>
            <a:prstGeom prst="rect">
              <a:avLst/>
            </a:prstGeom>
          </p:spPr>
        </p:pic>
        <p:pic>
          <p:nvPicPr>
            <p:cNvPr id="70" name="Grafik 6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A41DD26-E2C0-4044-ACCA-0549EB7C85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1899072" y="378619"/>
              <a:ext cx="452090" cy="854680"/>
            </a:xfrm>
            <a:prstGeom prst="rect">
              <a:avLst/>
            </a:prstGeom>
          </p:spPr>
        </p:pic>
        <p:pic>
          <p:nvPicPr>
            <p:cNvPr id="71" name="Grafik 7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C41982F1-5D60-4750-9AF2-8EC71EBD94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2514076" y="1567992"/>
              <a:ext cx="331752" cy="627182"/>
            </a:xfrm>
            <a:prstGeom prst="rect">
              <a:avLst/>
            </a:prstGeom>
          </p:spPr>
        </p:pic>
        <p:pic>
          <p:nvPicPr>
            <p:cNvPr id="72" name="Grafik 7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48483B2-8502-458D-A81A-B3C3E09940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3837592" y="398588"/>
              <a:ext cx="370110" cy="699696"/>
            </a:xfrm>
            <a:prstGeom prst="rect">
              <a:avLst/>
            </a:prstGeom>
          </p:spPr>
        </p:pic>
        <p:pic>
          <p:nvPicPr>
            <p:cNvPr id="73" name="Grafik 7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4CEAD99-4E41-4BF0-AB85-92FB5FB644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1906704" y="1446381"/>
              <a:ext cx="681312" cy="72972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6ED5033-92BA-46A5-9796-3F4001B8CF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3216088" y="1057325"/>
              <a:ext cx="585050" cy="626626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74FEEA6-F109-4F85-AC40-E58514A43E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4663099" y="-39819"/>
              <a:ext cx="585050" cy="626626"/>
            </a:xfrm>
            <a:prstGeom prst="rect">
              <a:avLst/>
            </a:prstGeom>
          </p:spPr>
        </p:pic>
        <p:pic>
          <p:nvPicPr>
            <p:cNvPr id="76" name="Grafik 7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3B8E4DA-2342-4B31-86A4-02BB81C2F0A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3451787" y="-220487"/>
              <a:ext cx="585050" cy="626626"/>
            </a:xfrm>
            <a:prstGeom prst="rect">
              <a:avLst/>
            </a:prstGeom>
          </p:spPr>
        </p:pic>
        <p:pic>
          <p:nvPicPr>
            <p:cNvPr id="77" name="Grafik 7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7292F91-B6C1-4456-9A21-C6C52E7771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451917" flipH="1">
              <a:off x="1349720" y="-258303"/>
              <a:ext cx="585050" cy="626626"/>
            </a:xfrm>
            <a:prstGeom prst="rect">
              <a:avLst/>
            </a:prstGeom>
          </p:spPr>
        </p:pic>
        <p:pic>
          <p:nvPicPr>
            <p:cNvPr id="78" name="Grafik 7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E185518-A668-4A3A-A87B-89C7D4F282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403556" y="-256298"/>
              <a:ext cx="585050" cy="626626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AFEF203-502F-4C6D-B58E-7E44DF2411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-68020" y="303918"/>
              <a:ext cx="325436" cy="348562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7AD2BCC-2EE4-43E5-80DB-9E7BD08315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2325339" y="39555"/>
              <a:ext cx="803782" cy="860904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D71EF33-3A57-43B0-B9E6-CCC75113FA9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911908" y="739231"/>
              <a:ext cx="753270" cy="80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447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038828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GB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140099-1389-4FC7-922C-3D081DF17B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50863" y="3393303"/>
            <a:ext cx="4441226" cy="726417"/>
          </a:xfrm>
        </p:spPr>
        <p:txBody>
          <a:bodyPr>
            <a:spAutoFit/>
          </a:bodyPr>
          <a:lstStyle>
            <a:lvl1pPr marL="0" indent="0" rtl="0">
              <a:lnSpc>
                <a:spcPct val="100000"/>
              </a:lnSpc>
              <a:spcBef>
                <a:spcPts val="1800"/>
              </a:spcBef>
              <a:buNone/>
              <a:defRPr sz="2800" b="1" cap="all" baseline="0">
                <a:solidFill>
                  <a:schemeClr val="tx1"/>
                </a:solidFill>
              </a:defRPr>
            </a:lvl1pPr>
            <a:lvl2pPr marL="0" indent="0" rtl="0">
              <a:spcBef>
                <a:spcPts val="600"/>
              </a:spcBef>
              <a:buNone/>
              <a:defRPr sz="1400">
                <a:solidFill>
                  <a:schemeClr val="tx2"/>
                </a:solidFill>
              </a:defRPr>
            </a:lvl2pPr>
            <a:lvl3pPr marL="540000" indent="0">
              <a:buNone/>
              <a:defRPr sz="1800">
                <a:solidFill>
                  <a:schemeClr val="tx1"/>
                </a:solidFill>
              </a:defRPr>
            </a:lvl3pPr>
            <a:lvl4pPr marL="809500" indent="0">
              <a:buNone/>
              <a:defRPr sz="1800">
                <a:solidFill>
                  <a:schemeClr val="tx1"/>
                </a:solidFill>
              </a:defRPr>
            </a:lvl4pPr>
            <a:lvl5pPr marL="1080000" indent="0"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Text</a:t>
            </a:r>
          </a:p>
          <a:p>
            <a:pPr lvl="1"/>
            <a:r>
              <a:rPr lang="en-GB"/>
              <a:t>Second level</a:t>
            </a:r>
            <a:endParaRPr lang="en-GB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7C27000-BF06-4A65-81CE-980CFA1D675A}"/>
              </a:ext>
            </a:extLst>
          </p:cNvPr>
          <p:cNvSpPr/>
          <p:nvPr userDrawn="1"/>
        </p:nvSpPr>
        <p:spPr bwMode="white">
          <a:xfrm>
            <a:off x="6240463" y="0"/>
            <a:ext cx="595153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/>
              <a:t>07.06.2021</a:t>
            </a:r>
            <a:endParaRPr lang="en-GB" dirty="0"/>
          </a:p>
        </p:txBody>
      </p:sp>
      <p:pic>
        <p:nvPicPr>
          <p:cNvPr id="66" name="Grafik 65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89E16E08-C084-4966-B60D-3F2F6633855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79722" y="6240328"/>
            <a:ext cx="582163" cy="1100584"/>
          </a:xfrm>
          <a:prstGeom prst="rect">
            <a:avLst/>
          </a:prstGeom>
        </p:spPr>
      </p:pic>
      <p:pic>
        <p:nvPicPr>
          <p:cNvPr id="67" name="Grafik 6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88236C3-94C5-4699-9100-3C439C7B29AC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333918" y="5951547"/>
            <a:ext cx="592761" cy="634886"/>
          </a:xfrm>
          <a:prstGeom prst="rect">
            <a:avLst/>
          </a:prstGeom>
        </p:spPr>
      </p:pic>
      <p:pic>
        <p:nvPicPr>
          <p:cNvPr id="68" name="Grafik 6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49505013-2FAF-446F-8208-05CE62D55B0F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8159666">
            <a:off x="2720863" y="6233085"/>
            <a:ext cx="510416" cy="964946"/>
          </a:xfrm>
          <a:prstGeom prst="rect">
            <a:avLst/>
          </a:prstGeom>
        </p:spPr>
      </p:pic>
      <p:pic>
        <p:nvPicPr>
          <p:cNvPr id="69" name="Grafik 6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8C561B4-B14C-4184-845D-748A61BA945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7194424">
            <a:off x="1952055" y="5629012"/>
            <a:ext cx="377766" cy="714168"/>
          </a:xfrm>
          <a:prstGeom prst="rect">
            <a:avLst/>
          </a:prstGeom>
        </p:spPr>
      </p:pic>
      <p:pic>
        <p:nvPicPr>
          <p:cNvPr id="70" name="Grafik 6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0A41DD26-E2C0-4044-ACCA-0549EB7C8595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707392">
            <a:off x="3464402" y="5035259"/>
            <a:ext cx="300187" cy="567509"/>
          </a:xfrm>
          <a:prstGeom prst="rect">
            <a:avLst/>
          </a:prstGeom>
        </p:spPr>
      </p:pic>
      <p:pic>
        <p:nvPicPr>
          <p:cNvPr id="71" name="Grafik 70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C41982F1-5D60-4750-9AF2-8EC71EBD947E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933844">
            <a:off x="4528281" y="6106906"/>
            <a:ext cx="331752" cy="627182"/>
          </a:xfrm>
          <a:prstGeom prst="rect">
            <a:avLst/>
          </a:prstGeom>
        </p:spPr>
      </p:pic>
      <p:pic>
        <p:nvPicPr>
          <p:cNvPr id="72" name="Grafik 7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A48483B2-8502-458D-A81A-B3C3E09940DC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3835114">
            <a:off x="5186355" y="4359070"/>
            <a:ext cx="370110" cy="699696"/>
          </a:xfrm>
          <a:prstGeom prst="rect">
            <a:avLst/>
          </a:prstGeom>
        </p:spPr>
      </p:pic>
      <p:pic>
        <p:nvPicPr>
          <p:cNvPr id="73" name="Grafik 72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4CEAD99-4E41-4BF0-AB85-92FB5FB6440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749057">
            <a:off x="3587841" y="5827028"/>
            <a:ext cx="681312" cy="729728"/>
          </a:xfrm>
          <a:prstGeom prst="rect">
            <a:avLst/>
          </a:prstGeom>
        </p:spPr>
      </p:pic>
      <p:pic>
        <p:nvPicPr>
          <p:cNvPr id="74" name="Grafik 73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6ED5033-92BA-46A5-9796-3F4001B8CF1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86075">
            <a:off x="4122147" y="5079190"/>
            <a:ext cx="585050" cy="626626"/>
          </a:xfrm>
          <a:prstGeom prst="rect">
            <a:avLst/>
          </a:prstGeom>
        </p:spPr>
      </p:pic>
      <p:pic>
        <p:nvPicPr>
          <p:cNvPr id="76" name="Grafik 7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3B8E4DA-2342-4B31-86A4-02BB81C2F0A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217452">
            <a:off x="4752610" y="3796365"/>
            <a:ext cx="585050" cy="626626"/>
          </a:xfrm>
          <a:prstGeom prst="rect">
            <a:avLst/>
          </a:prstGeom>
        </p:spPr>
      </p:pic>
      <p:pic>
        <p:nvPicPr>
          <p:cNvPr id="79" name="Grafik 78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AFEF203-502F-4C6D-B58E-7E44DF2411F8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3126595">
            <a:off x="1343026" y="5281926"/>
            <a:ext cx="325436" cy="348562"/>
          </a:xfrm>
          <a:prstGeom prst="rect">
            <a:avLst/>
          </a:prstGeom>
        </p:spPr>
      </p:pic>
      <p:pic>
        <p:nvPicPr>
          <p:cNvPr id="80" name="Grafik 79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7AD2BCC-2EE4-43E5-80DB-9E7BD0831569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707392">
            <a:off x="3807881" y="4766103"/>
            <a:ext cx="381266" cy="408362"/>
          </a:xfrm>
          <a:prstGeom prst="rect">
            <a:avLst/>
          </a:prstGeom>
        </p:spPr>
      </p:pic>
      <p:pic>
        <p:nvPicPr>
          <p:cNvPr id="81" name="Grafik 8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2D71EF33-3A57-43B0-B9E6-CCC75113FA9A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7278893">
            <a:off x="2573415" y="5516869"/>
            <a:ext cx="513488" cy="549978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99A8EE3B-AC47-43FA-A00F-78151F34C0F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696147">
            <a:off x="4503812" y="1818169"/>
            <a:ext cx="510416" cy="964946"/>
          </a:xfrm>
          <a:prstGeom prst="rect">
            <a:avLst/>
          </a:prstGeom>
        </p:spPr>
      </p:pic>
      <p:pic>
        <p:nvPicPr>
          <p:cNvPr id="53" name="Grafik 52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C1A79C1C-0DE7-4661-8313-D5018B58035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4817966" flipH="1">
            <a:off x="5110734" y="1014115"/>
            <a:ext cx="585050" cy="626626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EA2076D5-914A-4346-942E-A700FB9F71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invGray">
          <a:xfrm>
            <a:off x="6710362" y="1952624"/>
            <a:ext cx="5011738" cy="2250360"/>
          </a:xfrm>
        </p:spPr>
        <p:txBody>
          <a:bodyPr anchor="ctr">
            <a:spAutoFit/>
          </a:bodyPr>
          <a:lstStyle>
            <a:lvl1pPr marL="0" indent="0" algn="ctr" rtl="0">
              <a:lnSpc>
                <a:spcPct val="120000"/>
              </a:lnSpc>
              <a:buNone/>
              <a:defRPr sz="2000">
                <a:solidFill>
                  <a:schemeClr val="bg1"/>
                </a:solidFill>
              </a:defRPr>
            </a:lvl1pPr>
            <a:lvl2pPr marL="0" indent="0" algn="ctr" rtl="0">
              <a:spcBef>
                <a:spcPts val="1200"/>
              </a:spcBef>
              <a:buNone/>
              <a:defRPr sz="1600" b="1"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Maecenas </a:t>
            </a:r>
            <a:r>
              <a:rPr lang="en-GB" dirty="0" err="1"/>
              <a:t>porttitor</a:t>
            </a:r>
            <a:r>
              <a:rPr lang="en-GB" dirty="0"/>
              <a:t> </a:t>
            </a:r>
            <a:r>
              <a:rPr lang="en-GB" dirty="0" err="1"/>
              <a:t>congue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posuere</a:t>
            </a:r>
            <a:r>
              <a:rPr lang="en-GB" dirty="0"/>
              <a:t>, magna </a:t>
            </a:r>
            <a:r>
              <a:rPr lang="en-GB" dirty="0" err="1"/>
              <a:t>sed</a:t>
            </a:r>
            <a:r>
              <a:rPr lang="en-GB" dirty="0"/>
              <a:t> pulvinar </a:t>
            </a:r>
            <a:r>
              <a:rPr lang="en-GB" dirty="0" err="1"/>
              <a:t>ultricies</a:t>
            </a:r>
            <a:r>
              <a:rPr lang="en-GB" dirty="0"/>
              <a:t>, </a:t>
            </a:r>
            <a:r>
              <a:rPr lang="en-GB" dirty="0" err="1"/>
              <a:t>purus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libero,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magna eros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Surname Name</a:t>
            </a:r>
          </a:p>
        </p:txBody>
      </p:sp>
      <p:pic>
        <p:nvPicPr>
          <p:cNvPr id="57" name="Grafik 56" descr="Ein Bild, das Objekt, Uhr enthält.&#10;&#10;Automatisch generierte Beschreibung">
            <a:hlinkClick r:id="rId18" action="ppaction://hlinksldjump"/>
            <a:extLst>
              <a:ext uri="{FF2B5EF4-FFF2-40B4-BE49-F238E27FC236}">
                <a16:creationId xmlns:a16="http://schemas.microsoft.com/office/drawing/2014/main" id="{AF2DA98C-9756-4DFC-B0B6-98BD93925BB8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1596688" y="6322167"/>
            <a:ext cx="449345" cy="461526"/>
          </a:xfrm>
          <a:prstGeom prst="rect">
            <a:avLst/>
          </a:prstGeom>
        </p:spPr>
      </p:pic>
      <p:sp>
        <p:nvSpPr>
          <p:cNvPr id="58" name="Foliennummernplatzhalter 4">
            <a:extLst>
              <a:ext uri="{FF2B5EF4-FFF2-40B4-BE49-F238E27FC236}">
                <a16:creationId xmlns:a16="http://schemas.microsoft.com/office/drawing/2014/main" id="{A3984786-BD04-4035-9AE4-D494DF2DD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11258467" y="6533880"/>
            <a:ext cx="338138" cy="138499"/>
          </a:xfrm>
        </p:spPr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fld id="{16A9DCB5-B3F8-4C5F-8A04-2839B3CDE4F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286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mi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554883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240463" y="-4527"/>
            <a:ext cx="5951537" cy="686705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4869499"/>
            <a:ext cx="5400675" cy="369332"/>
          </a:xfrm>
        </p:spPr>
        <p:txBody>
          <a:bodyPr vert="horz" anchor="ctr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pic>
        <p:nvPicPr>
          <p:cNvPr id="36" name="Grafik 35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9BA2F0D0-BC14-4563-BFC7-DA7C97AF49C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5888531">
            <a:off x="-41369" y="2965587"/>
            <a:ext cx="373222" cy="705582"/>
          </a:xfrm>
          <a:prstGeom prst="rect">
            <a:avLst/>
          </a:prstGeom>
        </p:spPr>
      </p:pic>
      <p:pic>
        <p:nvPicPr>
          <p:cNvPr id="37" name="Grafik 3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27D4F71F-5AA4-410B-B236-E0CEABC54A6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4727722">
            <a:off x="1114302" y="1269735"/>
            <a:ext cx="416375" cy="787161"/>
          </a:xfrm>
          <a:prstGeom prst="rect">
            <a:avLst/>
          </a:prstGeom>
        </p:spPr>
      </p:pic>
      <p:pic>
        <p:nvPicPr>
          <p:cNvPr id="38" name="Grafik 3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F92D5563-D3B8-4B0D-95CC-4DE4C36E2DD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641665">
            <a:off x="-585837" y="2140718"/>
            <a:ext cx="766479" cy="820947"/>
          </a:xfrm>
          <a:prstGeom prst="rect">
            <a:avLst/>
          </a:prstGeom>
        </p:spPr>
      </p:pic>
      <p:pic>
        <p:nvPicPr>
          <p:cNvPr id="39" name="Grafik 38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48EA2A7-4BF8-4964-A622-A0EC616579E7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878683">
            <a:off x="748397" y="2067782"/>
            <a:ext cx="658183" cy="704957"/>
          </a:xfrm>
          <a:prstGeom prst="rect">
            <a:avLst/>
          </a:prstGeom>
        </p:spPr>
      </p:pic>
      <p:pic>
        <p:nvPicPr>
          <p:cNvPr id="40" name="Grafik 39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942999CE-5C4E-405A-9F65-225A6B3367B1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5400000" flipH="1">
            <a:off x="1767284" y="2625456"/>
            <a:ext cx="513952" cy="550476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3F748F2E-8EEF-44CB-A5A9-ACEAA4E49BD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110060">
            <a:off x="1088840" y="972172"/>
            <a:ext cx="380534" cy="407577"/>
          </a:xfrm>
          <a:prstGeom prst="rect">
            <a:avLst/>
          </a:prstGeom>
        </p:spPr>
      </p:pic>
      <p:pic>
        <p:nvPicPr>
          <p:cNvPr id="45" name="Grafik 4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98D79E54-21F2-4453-BF1E-710D4DABE4E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-253699" y="922787"/>
            <a:ext cx="904258" cy="968520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EB66268F-CD79-4B98-BF12-F830EC6198C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862205">
            <a:off x="357443" y="217701"/>
            <a:ext cx="475789" cy="89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24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seit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321648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6F482AB5-3D4B-4F1F-8938-9956872DF65B}"/>
              </a:ext>
            </a:extLst>
          </p:cNvPr>
          <p:cNvGrpSpPr/>
          <p:nvPr userDrawn="1"/>
        </p:nvGrpSpPr>
        <p:grpSpPr>
          <a:xfrm>
            <a:off x="5353081" y="1390524"/>
            <a:ext cx="5803471" cy="6033957"/>
            <a:chOff x="5353081" y="1390524"/>
            <a:chExt cx="5803471" cy="6033957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1131503">
              <a:off x="6786672" y="6459535"/>
              <a:ext cx="510416" cy="964946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7324122" y="6208340"/>
              <a:ext cx="791634" cy="8478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6516471" y="5441132"/>
              <a:ext cx="424452" cy="802430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6415744" y="4845707"/>
              <a:ext cx="291254" cy="550616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81701">
              <a:off x="7575850" y="4503992"/>
              <a:ext cx="375948" cy="710732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8086834" y="5450529"/>
              <a:ext cx="255778" cy="483550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9043867" y="4379317"/>
              <a:ext cx="448532" cy="847956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7425872" y="5441729"/>
              <a:ext cx="525284" cy="562614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8599019" y="5006722"/>
              <a:ext cx="531658" cy="56944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9774563" y="4189119"/>
              <a:ext cx="451068" cy="483124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8806506" y="4028393"/>
              <a:ext cx="486518" cy="52109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7098588" y="4180022"/>
              <a:ext cx="451068" cy="48312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6655705" y="4229816"/>
              <a:ext cx="407614" cy="436580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8020807" y="4421583"/>
              <a:ext cx="619708" cy="663748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6832715" y="4801543"/>
              <a:ext cx="580764" cy="622036"/>
            </a:xfrm>
            <a:prstGeom prst="rect">
              <a:avLst/>
            </a:prstGeom>
          </p:spPr>
        </p:pic>
        <p:pic>
          <p:nvPicPr>
            <p:cNvPr id="73" name="Grafik 7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D63A745-78F8-4473-AB1A-F92E230D08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409105">
              <a:off x="5353081" y="5605007"/>
              <a:ext cx="348556" cy="65894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AAB9AA-F4CE-4C0E-BC75-ECBF04F76E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955018">
              <a:off x="5620347" y="6216888"/>
              <a:ext cx="619708" cy="663748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E30B4F4-0087-4646-88DE-78350FED26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8609146" y="6072924"/>
              <a:ext cx="451066" cy="483122"/>
            </a:xfrm>
            <a:prstGeom prst="rect">
              <a:avLst/>
            </a:prstGeom>
          </p:spPr>
        </p:pic>
        <p:pic>
          <p:nvPicPr>
            <p:cNvPr id="76" name="Grafik 7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C0FE99-22D5-479E-B78D-FB83B6DF80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696544">
              <a:off x="9111784" y="5661240"/>
              <a:ext cx="256772" cy="485428"/>
            </a:xfrm>
            <a:prstGeom prst="rect">
              <a:avLst/>
            </a:prstGeom>
          </p:spPr>
        </p:pic>
        <p:pic>
          <p:nvPicPr>
            <p:cNvPr id="77" name="Grafik 7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12AC6A9-D843-4B9B-A29C-15E7FB9A68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527974">
              <a:off x="9322521" y="6314670"/>
              <a:ext cx="452145" cy="854784"/>
            </a:xfrm>
            <a:prstGeom prst="rect">
              <a:avLst/>
            </a:prstGeom>
          </p:spPr>
        </p:pic>
        <p:pic>
          <p:nvPicPr>
            <p:cNvPr id="78" name="Grafik 7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9D06025-06A2-4A55-9D0A-CC120955C7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1405304">
              <a:off x="9984198" y="5325530"/>
              <a:ext cx="348558" cy="658950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078040D-31EE-4C0F-8017-2E09A7343F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10312988" y="5744503"/>
              <a:ext cx="619708" cy="663748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78BA77-E685-4774-900B-D15FB525FC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348979">
              <a:off x="10109697" y="3088685"/>
              <a:ext cx="705354" cy="755480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AFB27C-D74D-4EC9-997A-28D0727B39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10017066" y="2842568"/>
              <a:ext cx="451068" cy="483122"/>
            </a:xfrm>
            <a:prstGeom prst="rect">
              <a:avLst/>
            </a:prstGeom>
          </p:spPr>
        </p:pic>
        <p:pic>
          <p:nvPicPr>
            <p:cNvPr id="82" name="Grafik 8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55A483C-5D59-4A7E-AA72-1E9A5360B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866200">
              <a:off x="9219358" y="3028620"/>
              <a:ext cx="515286" cy="974150"/>
            </a:xfrm>
            <a:prstGeom prst="rect">
              <a:avLst/>
            </a:prstGeom>
          </p:spPr>
        </p:pic>
        <p:pic>
          <p:nvPicPr>
            <p:cNvPr id="83" name="Grafik 8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56022E-6ED1-42D8-9941-3A9AA31A8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1405304">
              <a:off x="9628658" y="1719306"/>
              <a:ext cx="435216" cy="822778"/>
            </a:xfrm>
            <a:prstGeom prst="rect">
              <a:avLst/>
            </a:prstGeom>
          </p:spPr>
        </p:pic>
        <p:pic>
          <p:nvPicPr>
            <p:cNvPr id="84" name="Grafik 8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6C3B3F1-7AFD-4787-9838-DC49028B01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240">
              <a:off x="10705484" y="1390524"/>
              <a:ext cx="451068" cy="483122"/>
            </a:xfrm>
            <a:prstGeom prst="rect">
              <a:avLst/>
            </a:prstGeom>
          </p:spPr>
        </p:pic>
        <p:pic>
          <p:nvPicPr>
            <p:cNvPr id="85" name="Grafik 8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8D75A21-1DAC-4C96-93C1-87703F5180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3456" flipH="1">
              <a:off x="8313884" y="3509148"/>
              <a:ext cx="333652" cy="630772"/>
            </a:xfrm>
            <a:prstGeom prst="rect">
              <a:avLst/>
            </a:prstGeom>
          </p:spPr>
        </p:pic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 bwMode="gray">
          <a:xfrm>
            <a:off x="527042" y="1808746"/>
            <a:ext cx="11114096" cy="677108"/>
          </a:xfrm>
        </p:spPr>
        <p:txBody>
          <a:bodyPr anchor="b">
            <a:spAutoFit/>
          </a:bodyPr>
          <a:lstStyle>
            <a:lvl1pPr algn="l">
              <a:spcBef>
                <a:spcPts val="0"/>
              </a:spcBef>
              <a:defRPr sz="44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 bwMode="gray">
          <a:xfrm>
            <a:off x="527042" y="2393291"/>
            <a:ext cx="11114096" cy="687048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sz="4400" b="1" i="0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Text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550863" y="3220138"/>
            <a:ext cx="282706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149A468C-045C-417C-B96B-C5D2DFB02344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462" y="828269"/>
            <a:ext cx="2808049" cy="8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65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seite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424343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Rechteck 35">
            <a:extLst>
              <a:ext uri="{FF2B5EF4-FFF2-40B4-BE49-F238E27FC236}">
                <a16:creationId xmlns:a16="http://schemas.microsoft.com/office/drawing/2014/main" id="{DB015902-A76C-45FF-B47C-3E064C8EC243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8" name="Grafik 67">
            <a:extLst>
              <a:ext uri="{FF2B5EF4-FFF2-40B4-BE49-F238E27FC236}">
                <a16:creationId xmlns:a16="http://schemas.microsoft.com/office/drawing/2014/main" id="{EEEAF565-AA4F-4B5B-A374-2027D014D17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462" y="828269"/>
            <a:ext cx="2808049" cy="813600"/>
          </a:xfrm>
          <a:prstGeom prst="rect">
            <a:avLst/>
          </a:prstGeom>
        </p:spPr>
      </p:pic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963FA822-B4DE-42B2-92AE-1C6BF798EC6E}"/>
              </a:ext>
            </a:extLst>
          </p:cNvPr>
          <p:cNvGrpSpPr/>
          <p:nvPr userDrawn="1"/>
        </p:nvGrpSpPr>
        <p:grpSpPr bwMode="black">
          <a:xfrm>
            <a:off x="5353081" y="1390524"/>
            <a:ext cx="5803471" cy="6033957"/>
            <a:chOff x="5353081" y="1390524"/>
            <a:chExt cx="5803471" cy="6033957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1131503">
              <a:off x="6786672" y="6459535"/>
              <a:ext cx="510416" cy="964946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7324122" y="6208340"/>
              <a:ext cx="791634" cy="8478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9052274">
              <a:off x="6516471" y="5441132"/>
              <a:ext cx="424452" cy="802430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8087032">
              <a:off x="6415744" y="4845707"/>
              <a:ext cx="291254" cy="550616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481701">
              <a:off x="7575850" y="4503992"/>
              <a:ext cx="375948" cy="710732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3826452">
              <a:off x="8086834" y="5450529"/>
              <a:ext cx="255778" cy="483550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4727722">
              <a:off x="9043867" y="4379317"/>
              <a:ext cx="448532" cy="847956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0641665">
              <a:off x="7425872" y="5441729"/>
              <a:ext cx="525284" cy="562614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878683">
              <a:off x="8599019" y="5006722"/>
              <a:ext cx="531658" cy="56944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4639445">
              <a:off x="9774563" y="4189119"/>
              <a:ext cx="451068" cy="483124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0110060">
              <a:off x="8806506" y="4028393"/>
              <a:ext cx="486518" cy="52109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7538370">
              <a:off x="7098588" y="4180022"/>
              <a:ext cx="451068" cy="48312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4019203">
              <a:off x="6655705" y="4229816"/>
              <a:ext cx="407614" cy="436580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8020807" y="4421583"/>
              <a:ext cx="619708" cy="663748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6576415">
              <a:off x="6832715" y="4801543"/>
              <a:ext cx="580764" cy="622036"/>
            </a:xfrm>
            <a:prstGeom prst="rect">
              <a:avLst/>
            </a:prstGeom>
          </p:spPr>
        </p:pic>
        <p:pic>
          <p:nvPicPr>
            <p:cNvPr id="73" name="Grafik 7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D63A745-78F8-4473-AB1A-F92E230D08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409105">
              <a:off x="5353081" y="5605007"/>
              <a:ext cx="348556" cy="65894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AAB9AA-F4CE-4C0E-BC75-ECBF04F76E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6955018">
              <a:off x="5620347" y="6216888"/>
              <a:ext cx="619708" cy="663748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E30B4F4-0087-4646-88DE-78350FED26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878683">
              <a:off x="8609146" y="6072924"/>
              <a:ext cx="451066" cy="483122"/>
            </a:xfrm>
            <a:prstGeom prst="rect">
              <a:avLst/>
            </a:prstGeom>
          </p:spPr>
        </p:pic>
        <p:pic>
          <p:nvPicPr>
            <p:cNvPr id="76" name="Grafik 7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C0FE99-22D5-479E-B78D-FB83B6DF80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9696544">
              <a:off x="9111784" y="5661240"/>
              <a:ext cx="256772" cy="485428"/>
            </a:xfrm>
            <a:prstGeom prst="rect">
              <a:avLst/>
            </a:prstGeom>
          </p:spPr>
        </p:pic>
        <p:pic>
          <p:nvPicPr>
            <p:cNvPr id="77" name="Grafik 7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12AC6A9-D843-4B9B-A29C-15E7FB9A68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527974">
              <a:off x="9322521" y="6314670"/>
              <a:ext cx="452145" cy="854784"/>
            </a:xfrm>
            <a:prstGeom prst="rect">
              <a:avLst/>
            </a:prstGeom>
          </p:spPr>
        </p:pic>
        <p:pic>
          <p:nvPicPr>
            <p:cNvPr id="78" name="Grafik 7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9D06025-06A2-4A55-9D0A-CC120955C7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1405304">
              <a:off x="9984198" y="5325530"/>
              <a:ext cx="348558" cy="658950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078040D-31EE-4C0F-8017-2E09A7343F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10312988" y="5744503"/>
              <a:ext cx="619708" cy="663748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78BA77-E685-4774-900B-D15FB525FC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348979">
              <a:off x="10109697" y="3088685"/>
              <a:ext cx="705354" cy="755480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AFB27C-D74D-4EC9-997A-28D0727B39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0110060">
              <a:off x="10017066" y="2842568"/>
              <a:ext cx="451068" cy="483122"/>
            </a:xfrm>
            <a:prstGeom prst="rect">
              <a:avLst/>
            </a:prstGeom>
          </p:spPr>
        </p:pic>
        <p:pic>
          <p:nvPicPr>
            <p:cNvPr id="82" name="Grafik 8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55A483C-5D59-4A7E-AA72-1E9A5360B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9866200">
              <a:off x="9219358" y="3028620"/>
              <a:ext cx="515286" cy="974150"/>
            </a:xfrm>
            <a:prstGeom prst="rect">
              <a:avLst/>
            </a:prstGeom>
          </p:spPr>
        </p:pic>
        <p:pic>
          <p:nvPicPr>
            <p:cNvPr id="83" name="Grafik 8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56022E-6ED1-42D8-9941-3A9AA31A8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1405304">
              <a:off x="9628658" y="1719306"/>
              <a:ext cx="435216" cy="822778"/>
            </a:xfrm>
            <a:prstGeom prst="rect">
              <a:avLst/>
            </a:prstGeom>
          </p:spPr>
        </p:pic>
        <p:pic>
          <p:nvPicPr>
            <p:cNvPr id="84" name="Grafik 8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6C3B3F1-7AFD-4787-9838-DC49028B01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75240">
              <a:off x="10705484" y="1390524"/>
              <a:ext cx="451068" cy="483122"/>
            </a:xfrm>
            <a:prstGeom prst="rect">
              <a:avLst/>
            </a:prstGeom>
          </p:spPr>
        </p:pic>
        <p:pic>
          <p:nvPicPr>
            <p:cNvPr id="85" name="Grafik 8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8D75A21-1DAC-4C96-93C1-87703F5180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903456" flipH="1">
              <a:off x="8313884" y="3509148"/>
              <a:ext cx="333652" cy="630772"/>
            </a:xfrm>
            <a:prstGeom prst="rect">
              <a:avLst/>
            </a:prstGeom>
          </p:spPr>
        </p:pic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 bwMode="black">
          <a:xfrm>
            <a:off x="527042" y="1808746"/>
            <a:ext cx="11114096" cy="677108"/>
          </a:xfrm>
        </p:spPr>
        <p:txBody>
          <a:bodyPr vert="horz" anchor="b">
            <a:spAutoFit/>
          </a:bodyPr>
          <a:lstStyle>
            <a:lvl1pPr algn="l">
              <a:spcBef>
                <a:spcPts val="0"/>
              </a:spcBef>
              <a:defRPr sz="4400" b="1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 bwMode="black">
          <a:xfrm>
            <a:off x="527042" y="2393291"/>
            <a:ext cx="11114096" cy="687048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sz="4400" b="0" i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Text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black">
          <a:xfrm>
            <a:off x="550863" y="3220138"/>
            <a:ext cx="282706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423087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87779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>
            <a:extLst>
              <a:ext uri="{FF2B5EF4-FFF2-40B4-BE49-F238E27FC236}">
                <a16:creationId xmlns:a16="http://schemas.microsoft.com/office/drawing/2014/main" id="{B02B26C8-E3F9-4962-9C9B-8E10B03486C0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049D648-7A11-476C-88CD-738F2316EA1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9892" y="392901"/>
            <a:ext cx="4025699" cy="1166400"/>
          </a:xfrm>
          <a:prstGeom prst="rect">
            <a:avLst/>
          </a:prstGeom>
        </p:spPr>
      </p:pic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black">
          <a:xfrm>
            <a:off x="527042" y="4368493"/>
            <a:ext cx="11114096" cy="609398"/>
          </a:xfrm>
        </p:spPr>
        <p:txBody>
          <a:bodyPr vert="horz" anchor="b"/>
          <a:lstStyle>
            <a:lvl1pPr algn="l">
              <a:lnSpc>
                <a:spcPct val="90000"/>
              </a:lnSpc>
              <a:spcBef>
                <a:spcPts val="0"/>
              </a:spcBef>
              <a:defRPr sz="4400" b="1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PRESENTATION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527042" y="4955666"/>
            <a:ext cx="11114096" cy="46112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SUBTITLE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50863" y="5635848"/>
            <a:ext cx="989053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Location, Date</a:t>
            </a: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5A48D116-85A2-4950-B2E4-8044D07890A4}"/>
              </a:ext>
            </a:extLst>
          </p:cNvPr>
          <p:cNvGrpSpPr/>
          <p:nvPr userDrawn="1"/>
        </p:nvGrpSpPr>
        <p:grpSpPr bwMode="gray">
          <a:xfrm>
            <a:off x="4321842" y="-477990"/>
            <a:ext cx="4274957" cy="3551581"/>
            <a:chOff x="4530479" y="-363690"/>
            <a:chExt cx="4274957" cy="3551581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5CBA420-148B-409E-9D1C-1B159D2B98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2731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74643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EB3AC78A-A1F3-45D9-8D34-502D5AA3D5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9700" y="1443364"/>
            <a:ext cx="7691438" cy="1495025"/>
          </a:xfrm>
        </p:spPr>
        <p:txBody>
          <a:bodyPr>
            <a:spAutoFit/>
          </a:bodyPr>
          <a:lstStyle>
            <a:lvl1pPr marL="533400" indent="-533400">
              <a:buNone/>
              <a:defRPr sz="2400">
                <a:solidFill>
                  <a:schemeClr val="tx2"/>
                </a:solidFill>
              </a:defRPr>
            </a:lvl1pPr>
            <a:lvl2pPr marL="533400" indent="-533400">
              <a:buNone/>
              <a:defRPr sz="2400">
                <a:solidFill>
                  <a:schemeClr val="tx1"/>
                </a:solidFill>
              </a:defRPr>
            </a:lvl2pPr>
            <a:lvl3pPr marL="533400" indent="-533400">
              <a:buNone/>
              <a:defRPr sz="2400">
                <a:solidFill>
                  <a:schemeClr val="tx1"/>
                </a:solidFill>
              </a:defRPr>
            </a:lvl3pPr>
            <a:lvl4pPr marL="533400" indent="-533400">
              <a:buNone/>
              <a:defRPr sz="2400">
                <a:solidFill>
                  <a:schemeClr val="tx1"/>
                </a:solidFill>
              </a:defRPr>
            </a:lvl4pPr>
            <a:lvl5pPr marL="533400" indent="-533400">
              <a:buNone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01	Lorem ipsum dolor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  <a:p>
            <a:pPr lvl="0"/>
            <a:r>
              <a:rPr lang="de-DE" dirty="0"/>
              <a:t>02	Maecenas porttitor </a:t>
            </a:r>
            <a:r>
              <a:rPr lang="de-DE" dirty="0" err="1"/>
              <a:t>congue</a:t>
            </a:r>
            <a:r>
              <a:rPr lang="de-DE" dirty="0"/>
              <a:t> </a:t>
            </a:r>
            <a:r>
              <a:rPr lang="de-DE" dirty="0" err="1"/>
              <a:t>massa</a:t>
            </a:r>
            <a:r>
              <a:rPr lang="de-DE" dirty="0"/>
              <a:t> </a:t>
            </a:r>
            <a:r>
              <a:rPr lang="de-DE" dirty="0" err="1"/>
              <a:t>pulvinar</a:t>
            </a:r>
            <a:endParaRPr lang="de-DE" dirty="0"/>
          </a:p>
          <a:p>
            <a:pPr lvl="0"/>
            <a:r>
              <a:rPr lang="de-DE" dirty="0"/>
              <a:t>03	</a:t>
            </a:r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 magna sed </a:t>
            </a:r>
            <a:r>
              <a:rPr lang="de-DE" dirty="0" err="1"/>
              <a:t>pulvinar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3734512"/>
            <a:ext cx="4116512" cy="492443"/>
          </a:xfrm>
        </p:spPr>
        <p:txBody>
          <a:bodyPr vert="horz" wrap="none"/>
          <a:lstStyle>
            <a:lvl1pPr>
              <a:defRPr sz="32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Table of Content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 introduction to the Economy for the Common Good  |  www.ecogood.org  |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t>‹#›</a:t>
            </a:fld>
            <a:endParaRPr lang="de-DE"/>
          </a:p>
        </p:txBody>
      </p:sp>
      <p:pic>
        <p:nvPicPr>
          <p:cNvPr id="27" name="Grafik 2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F5A5637-A586-48EF-9F08-5A443C9CE27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924" y="5967317"/>
            <a:ext cx="626365" cy="1184150"/>
          </a:xfrm>
          <a:prstGeom prst="rect">
            <a:avLst/>
          </a:prstGeom>
        </p:spPr>
      </p:pic>
      <p:pic>
        <p:nvPicPr>
          <p:cNvPr id="28" name="Grafik 2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B502089-ED22-4A32-9989-6E7D6D0C310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440" y="5801954"/>
            <a:ext cx="900686" cy="964694"/>
          </a:xfrm>
          <a:prstGeom prst="rect">
            <a:avLst/>
          </a:prstGeom>
        </p:spPr>
      </p:pic>
      <p:pic>
        <p:nvPicPr>
          <p:cNvPr id="30" name="Grafik 2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686E57-CA7C-444E-9C6B-F99D287A8DD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87032">
            <a:off x="305947" y="4413682"/>
            <a:ext cx="357417" cy="675700"/>
          </a:xfrm>
          <a:prstGeom prst="rect">
            <a:avLst/>
          </a:prstGeom>
        </p:spPr>
      </p:pic>
      <p:pic>
        <p:nvPicPr>
          <p:cNvPr id="32" name="Grafik 3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961748-65FE-4964-A798-72FD1E7C65F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13892">
            <a:off x="3905231" y="5970507"/>
            <a:ext cx="383567" cy="725138"/>
          </a:xfrm>
          <a:prstGeom prst="rect">
            <a:avLst/>
          </a:prstGeom>
        </p:spPr>
      </p:pic>
      <p:pic>
        <p:nvPicPr>
          <p:cNvPr id="35" name="Grafik 3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FDBA66B-40C9-4DCE-92E7-F73A5E0DEB0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78683">
            <a:off x="2256109" y="4414983"/>
            <a:ext cx="553535" cy="592872"/>
          </a:xfrm>
          <a:prstGeom prst="rect">
            <a:avLst/>
          </a:prstGeom>
        </p:spPr>
      </p:pic>
      <p:pic>
        <p:nvPicPr>
          <p:cNvPr id="37" name="Grafik 3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B2622807-8073-445E-BE00-21D1A539CE7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10060">
            <a:off x="1226847" y="5042695"/>
            <a:ext cx="553535" cy="592872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2CD6802-42AE-4C51-BA4C-1A7AD6064B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2623" y="2534208"/>
            <a:ext cx="760485" cy="814530"/>
          </a:xfrm>
          <a:prstGeom prst="rect">
            <a:avLst/>
          </a:prstGeom>
        </p:spPr>
      </p:pic>
      <p:pic>
        <p:nvPicPr>
          <p:cNvPr id="42" name="Grafik 41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473E8CE6-7FE8-4E68-B4AD-8412AD431670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94660">
            <a:off x="-284634" y="5856397"/>
            <a:ext cx="712693" cy="763341"/>
          </a:xfrm>
          <a:prstGeom prst="rect">
            <a:avLst/>
          </a:prstGeom>
        </p:spPr>
      </p:pic>
      <p:pic>
        <p:nvPicPr>
          <p:cNvPr id="46" name="Grafik 4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6336296-BA56-4C1E-A373-91841D273814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78683">
            <a:off x="2460274" y="5682834"/>
            <a:ext cx="553535" cy="592872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778F8C5F-C2AC-4D0B-801A-22B4AA5FD35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917423">
            <a:off x="671753" y="5050321"/>
            <a:ext cx="484919" cy="916744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94A7E31-2C7F-42F5-96F2-365692E6F65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76488">
            <a:off x="2026798" y="5086475"/>
            <a:ext cx="265480" cy="501893"/>
          </a:xfrm>
          <a:prstGeom prst="rect">
            <a:avLst/>
          </a:prstGeom>
        </p:spPr>
      </p:pic>
      <p:pic>
        <p:nvPicPr>
          <p:cNvPr id="49" name="Grafik 4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34A579C-F7E4-4925-933D-4D141FD43961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26172">
            <a:off x="2957561" y="5241925"/>
            <a:ext cx="317450" cy="60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47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Kachel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18908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0" name="Bildplatzhalter 8">
            <a:extLst>
              <a:ext uri="{FF2B5EF4-FFF2-40B4-BE49-F238E27FC236}">
                <a16:creationId xmlns:a16="http://schemas.microsoft.com/office/drawing/2014/main" id="{583D6A4D-41BA-42C7-AF66-05E7ED5CF45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77832" y="3491530"/>
            <a:ext cx="3887787" cy="3240088"/>
          </a:xfrm>
          <a:solidFill>
            <a:schemeClr val="accent5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729A3ED-8ACC-4972-9EAD-7CDAC64266E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6383" y="126382"/>
            <a:ext cx="3887787" cy="3240088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383" y="359163"/>
            <a:ext cx="3569317" cy="307777"/>
          </a:xfrm>
        </p:spPr>
        <p:txBody>
          <a:bodyPr wrap="square"/>
          <a:lstStyle>
            <a:lvl1pPr>
              <a:defRPr sz="2000" b="1" cap="all" baseline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26" name="Bildplatzhalter 8">
            <a:extLst>
              <a:ext uri="{FF2B5EF4-FFF2-40B4-BE49-F238E27FC236}">
                <a16:creationId xmlns:a16="http://schemas.microsoft.com/office/drawing/2014/main" id="{C7AF608F-1EBA-492C-8CCE-FAB8E88170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152108" y="126382"/>
            <a:ext cx="3887787" cy="3240088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1" name="Bildplatzhalter 8">
            <a:extLst>
              <a:ext uri="{FF2B5EF4-FFF2-40B4-BE49-F238E27FC236}">
                <a16:creationId xmlns:a16="http://schemas.microsoft.com/office/drawing/2014/main" id="{E2E5CE78-E51B-4E8C-9F3E-64662589F0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77832" y="126382"/>
            <a:ext cx="3887787" cy="3240088"/>
          </a:xfrm>
          <a:solidFill>
            <a:schemeClr val="accent3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4" name="Bildplatzhalter 8">
            <a:extLst>
              <a:ext uri="{FF2B5EF4-FFF2-40B4-BE49-F238E27FC236}">
                <a16:creationId xmlns:a16="http://schemas.microsoft.com/office/drawing/2014/main" id="{634DCBBB-11A2-40A2-9233-1E1C9C03A1E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83" y="3491530"/>
            <a:ext cx="3887787" cy="3240088"/>
          </a:xfrm>
          <a:solidFill>
            <a:schemeClr val="tx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8" name="Bildplatzhalter 8">
            <a:extLst>
              <a:ext uri="{FF2B5EF4-FFF2-40B4-BE49-F238E27FC236}">
                <a16:creationId xmlns:a16="http://schemas.microsoft.com/office/drawing/2014/main" id="{9C729EDD-5A87-42DC-A222-1A7830B2BBD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52108" y="3491530"/>
            <a:ext cx="3887787" cy="3240088"/>
          </a:xfrm>
          <a:solidFill>
            <a:schemeClr val="accent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F39716F-901B-4C80-83AB-A55F242776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74895" y="3591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0" name="Textplatzhalter 11">
            <a:extLst>
              <a:ext uri="{FF2B5EF4-FFF2-40B4-BE49-F238E27FC236}">
                <a16:creationId xmlns:a16="http://schemas.microsoft.com/office/drawing/2014/main" id="{EB210199-B5CC-4286-8F86-509DA41EF3D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04833" y="3591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2" name="Textplatzhalter 11">
            <a:extLst>
              <a:ext uri="{FF2B5EF4-FFF2-40B4-BE49-F238E27FC236}">
                <a16:creationId xmlns:a16="http://schemas.microsoft.com/office/drawing/2014/main" id="{4BAE60D5-D4F3-4D8C-BE2E-69224B5B73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74895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3" name="Textplatzhalter 11">
            <a:extLst>
              <a:ext uri="{FF2B5EF4-FFF2-40B4-BE49-F238E27FC236}">
                <a16:creationId xmlns:a16="http://schemas.microsoft.com/office/drawing/2014/main" id="{3AFE90EF-E4A6-4C6C-96B3-58EFDF4CB97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04833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4" name="Textplatzhalter 11">
            <a:extLst>
              <a:ext uri="{FF2B5EF4-FFF2-40B4-BE49-F238E27FC236}">
                <a16:creationId xmlns:a16="http://schemas.microsoft.com/office/drawing/2014/main" id="{89D86DFD-DCF5-41C0-A27A-3C178D5BAD1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3384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342900" indent="-34290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8646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seit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570931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8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3734512"/>
            <a:ext cx="7958137" cy="430887"/>
          </a:xfrm>
        </p:spPr>
        <p:txBody>
          <a:bodyPr wrap="square" anchor="ctr">
            <a:noAutofit/>
          </a:bodyPr>
          <a:lstStyle>
            <a:lvl1pPr marL="723900" indent="-723900">
              <a:defRPr sz="2800" b="0" cap="none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01	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An introduction to the Economy for the Common Good  |  www.ecogood.org  |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6A9DCB5-B3F8-4C5F-8A04-2839B3CDE4F1}" type="slidenum">
              <a:rPr lang="de-DE" smtClean="0"/>
              <a:t>‹#›</a:t>
            </a:fld>
            <a:endParaRPr lang="de-DE"/>
          </a:p>
        </p:txBody>
      </p:sp>
      <p:pic>
        <p:nvPicPr>
          <p:cNvPr id="27" name="Grafik 2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F5A5637-A586-48EF-9F08-5A443C9CE27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620924" y="5967317"/>
            <a:ext cx="626365" cy="1184150"/>
          </a:xfrm>
          <a:prstGeom prst="rect">
            <a:avLst/>
          </a:prstGeom>
        </p:spPr>
      </p:pic>
      <p:pic>
        <p:nvPicPr>
          <p:cNvPr id="28" name="Grafik 2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B502089-ED22-4A32-9989-6E7D6D0C310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67440" y="5801954"/>
            <a:ext cx="900686" cy="964694"/>
          </a:xfrm>
          <a:prstGeom prst="rect">
            <a:avLst/>
          </a:prstGeom>
        </p:spPr>
      </p:pic>
      <p:pic>
        <p:nvPicPr>
          <p:cNvPr id="30" name="Grafik 2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686E57-CA7C-444E-9C6B-F99D287A8DD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8087032">
            <a:off x="305947" y="4413682"/>
            <a:ext cx="357417" cy="675700"/>
          </a:xfrm>
          <a:prstGeom prst="rect">
            <a:avLst/>
          </a:prstGeom>
        </p:spPr>
      </p:pic>
      <p:pic>
        <p:nvPicPr>
          <p:cNvPr id="32" name="Grafik 3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961748-65FE-4964-A798-72FD1E7C65F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413892">
            <a:off x="3905231" y="5970507"/>
            <a:ext cx="383567" cy="725138"/>
          </a:xfrm>
          <a:prstGeom prst="rect">
            <a:avLst/>
          </a:prstGeom>
        </p:spPr>
      </p:pic>
      <p:pic>
        <p:nvPicPr>
          <p:cNvPr id="35" name="Grafik 3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FDBA66B-40C9-4DCE-92E7-F73A5E0DEB0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878683">
            <a:off x="2256109" y="4414983"/>
            <a:ext cx="553535" cy="592872"/>
          </a:xfrm>
          <a:prstGeom prst="rect">
            <a:avLst/>
          </a:prstGeom>
        </p:spPr>
      </p:pic>
      <p:pic>
        <p:nvPicPr>
          <p:cNvPr id="37" name="Grafik 3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B2622807-8073-445E-BE00-21D1A539CE7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110060">
            <a:off x="1226847" y="5042695"/>
            <a:ext cx="553535" cy="592872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2CD6802-42AE-4C51-BA4C-1A7AD6064B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990230" y="2381808"/>
            <a:ext cx="760485" cy="814530"/>
          </a:xfrm>
          <a:prstGeom prst="rect">
            <a:avLst/>
          </a:prstGeom>
        </p:spPr>
      </p:pic>
      <p:pic>
        <p:nvPicPr>
          <p:cNvPr id="42" name="Grafik 41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473E8CE6-7FE8-4E68-B4AD-8412AD431670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6994660">
            <a:off x="-284634" y="5856397"/>
            <a:ext cx="712693" cy="763341"/>
          </a:xfrm>
          <a:prstGeom prst="rect">
            <a:avLst/>
          </a:prstGeom>
        </p:spPr>
      </p:pic>
      <p:pic>
        <p:nvPicPr>
          <p:cNvPr id="46" name="Grafik 4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6336296-BA56-4C1E-A373-91841D273814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878683">
            <a:off x="2460274" y="5682834"/>
            <a:ext cx="553535" cy="592872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778F8C5F-C2AC-4D0B-801A-22B4AA5FD35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8917423">
            <a:off x="671753" y="5050321"/>
            <a:ext cx="484919" cy="916744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94A7E31-2C7F-42F5-96F2-365692E6F65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3176488">
            <a:off x="2026798" y="5086475"/>
            <a:ext cx="265480" cy="501893"/>
          </a:xfrm>
          <a:prstGeom prst="rect">
            <a:avLst/>
          </a:prstGeom>
        </p:spPr>
      </p:pic>
      <p:pic>
        <p:nvPicPr>
          <p:cNvPr id="49" name="Grafik 4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34A579C-F7E4-4925-933D-4D141FD43961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426172">
            <a:off x="2957561" y="5241925"/>
            <a:ext cx="317450" cy="60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38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schenseite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22813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736DB7D4-FFCB-4AA3-880C-E8294D60C016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54A5EFBF-0354-4702-B834-3FC0017D3A8D}"/>
              </a:ext>
            </a:extLst>
          </p:cNvPr>
          <p:cNvGrpSpPr/>
          <p:nvPr userDrawn="1"/>
        </p:nvGrpSpPr>
        <p:grpSpPr bwMode="grayWhite">
          <a:xfrm rot="197831">
            <a:off x="-1193959" y="4008075"/>
            <a:ext cx="4267686" cy="3545540"/>
            <a:chOff x="4530479" y="-363690"/>
            <a:chExt cx="4274957" cy="3551581"/>
          </a:xfrm>
        </p:grpSpPr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C39EF2C-B4B5-4298-9987-0D1449579A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9B8FD7-A9E5-44AB-B855-3DBB062E55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55" name="Grafik 5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71588F9E-5CF2-47DE-B55C-6BBC780D6F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6" name="Grafik 5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E53833B-D73D-4CA9-92F1-8CE3A40A0D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7" name="Grafik 5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F146B86-D891-4275-A596-08CCEB4058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8" name="Grafik 5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7481578-675A-4153-A0B4-45F6E5C820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9" name="Grafik 5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1BEC2FD-4175-43CC-8163-3EA1B7A46D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B1A6007-5E76-427C-B82C-D3BA5D5927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81D25D-1945-4624-AAA8-2E653AA61B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A3B6032E-C736-43E2-9A08-7034ED4B35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63" name="Grafik 6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83F18F9-6D73-404A-B312-48E0D10DCE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64" name="Grafik 6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A7D3085-A248-4639-BD7F-CD477EC681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65" name="Grafik 6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A4F67A2-1F80-4F12-B8EB-B3AF45D6952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6" name="Grafik 6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C91B155-2CFF-4766-9A29-9AAD0EF873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7" name="Grafik 6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70234E3-A38D-41A5-A6C8-FF04B1B65D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8" name="Grafik 6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9BFA5AE-B220-4D69-B506-103F9EFE6A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400" b="1" cap="all" baseline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50313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798928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CD5D9C9-AA78-4C24-B476-383E840305CF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54A5EFBF-0354-4702-B834-3FC0017D3A8D}"/>
              </a:ext>
            </a:extLst>
          </p:cNvPr>
          <p:cNvGrpSpPr/>
          <p:nvPr userDrawn="1"/>
        </p:nvGrpSpPr>
        <p:grpSpPr>
          <a:xfrm rot="2159476">
            <a:off x="8014087" y="4234237"/>
            <a:ext cx="5450676" cy="4528354"/>
            <a:chOff x="4530479" y="-363690"/>
            <a:chExt cx="4274957" cy="3551581"/>
          </a:xfrm>
        </p:grpSpPr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C39EF2C-B4B5-4298-9987-0D1449579A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9B8FD7-A9E5-44AB-B855-3DBB062E55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55" name="Grafik 5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71588F9E-5CF2-47DE-B55C-6BBC780D6F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6" name="Grafik 5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E53833B-D73D-4CA9-92F1-8CE3A40A0D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7" name="Grafik 5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F146B86-D891-4275-A596-08CCEB4058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8" name="Grafik 5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7481578-675A-4153-A0B4-45F6E5C820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9" name="Grafik 5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1BEC2FD-4175-43CC-8163-3EA1B7A46D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B1A6007-5E76-427C-B82C-D3BA5D5927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81D25D-1945-4624-AAA8-2E653AA61B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A3B6032E-C736-43E2-9A08-7034ED4B35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63" name="Grafik 6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83F18F9-6D73-404A-B312-48E0D10DCE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64" name="Grafik 6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A7D3085-A248-4639-BD7F-CD477EC681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65" name="Grafik 6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A4F67A2-1F80-4F12-B8EB-B3AF45D6952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6" name="Grafik 6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C91B155-2CFF-4766-9A29-9AAD0EF873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7" name="Grafik 6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70234E3-A38D-41A5-A6C8-FF04B1B65D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8" name="Grafik 6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9BFA5AE-B220-4D69-B506-103F9EFE6A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44826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544941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FC0F8317-7F83-4193-B920-9676537F8DD7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AE4A801E-2451-4154-85DE-2FFB7DCC8FF6}"/>
              </a:ext>
            </a:extLst>
          </p:cNvPr>
          <p:cNvGrpSpPr/>
          <p:nvPr userDrawn="1"/>
        </p:nvGrpSpPr>
        <p:grpSpPr>
          <a:xfrm rot="15262443" flipV="1">
            <a:off x="7390256" y="-572038"/>
            <a:ext cx="5450676" cy="4528354"/>
            <a:chOff x="4530479" y="-363690"/>
            <a:chExt cx="4274957" cy="3551581"/>
          </a:xfrm>
        </p:grpSpPr>
        <p:pic>
          <p:nvPicPr>
            <p:cNvPr id="43" name="Grafik 4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7E2C86F-0811-4BCB-A706-ADE1704E52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44" name="Grafik 4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8F9726-16E4-4687-8D47-20F6968C1F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5" name="Grafik 4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F876D79-DD09-432A-9E3A-678819F288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46" name="Grafik 4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08EAC34-27B6-4B27-87C2-BDB61768DC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47" name="Grafik 4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96FB51-3519-43EA-94DF-10EB4C4303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48" name="Grafik 4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BD6F0BA-1263-41CE-91FC-15FC0786DC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477F435-8FC8-4E4C-BE9C-81254E6A1C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0" name="Grafik 4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32BB67B-6504-4FAF-88E3-05E52B3597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1" name="Grafik 5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E4C5128-137B-4EB9-A152-8BB70549DCA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69" name="Grafik 6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AE4F070-0D83-43B0-ADFA-3E71577169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70" name="Grafik 6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B1DA0DC-ADD6-48DE-A5E3-67EE24B68B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71" name="Grafik 7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BADF3DE-01BE-46F0-BC9C-F8338D9060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72" name="Grafik 7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7C9810D-0393-4BA9-8549-FC05E261FD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73" name="Grafik 7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443057D-8792-4D47-9077-1FE74D85CA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9CC1A53-460B-4894-950D-33CECCAEF0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0724C48-688E-49AE-8037-EB222F97FE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2587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belie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628393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224E244-F0CC-4483-A7B9-7D9ABF5861A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7000" y="127000"/>
            <a:ext cx="11938000" cy="660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22548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" Target="../slides/slide2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6CF2A001-87C9-4E37-BA70-5DC75C8FA1A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308667123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3" imgW="289" imgH="290" progId="TCLayout.ActiveDocument.1">
                  <p:embed/>
                </p:oleObj>
              </mc:Choice>
              <mc:Fallback>
                <p:oleObj name="think-cell Folie" r:id="rId23" imgW="289" imgH="29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 hidden="1">
            <a:extLst>
              <a:ext uri="{FF2B5EF4-FFF2-40B4-BE49-F238E27FC236}">
                <a16:creationId xmlns:a16="http://schemas.microsoft.com/office/drawing/2014/main" id="{A4EB1D57-3839-427E-B9A7-96F1F9806753}"/>
              </a:ext>
            </a:extLst>
          </p:cNvPr>
          <p:cNvSpPr/>
          <p:nvPr userDrawn="1">
            <p:custDataLst>
              <p:tags r:id="rId2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US" sz="2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E67A73-936A-46ED-A5EB-03843D6CB3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7222119" y="6533880"/>
            <a:ext cx="3953005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 rtl="0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An introduction to the Economy for the Common Good  |  www.ecogood.org  |</a:t>
            </a:r>
            <a:endParaRPr lang="en-US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94FCB01-7377-4F58-99CE-3E153DDCA8F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0863" y="463698"/>
            <a:ext cx="7958137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Text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09200E-0F70-4DF9-A238-96674C1BACA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550863" y="1520824"/>
            <a:ext cx="7958137" cy="4752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049208-D8FB-43E6-BD76-3AF4C8CC7D94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550863" y="6533880"/>
            <a:ext cx="577081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 rtl="0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07.06.2021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F63F0D-AB09-461D-8024-2C8D035D82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258467" y="6533880"/>
            <a:ext cx="338138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rtl="0">
              <a:defRPr sz="900" b="1">
                <a:solidFill>
                  <a:schemeClr val="tx1"/>
                </a:solidFill>
              </a:defRPr>
            </a:lvl1pPr>
          </a:lstStyle>
          <a:p>
            <a:fld id="{16A9DCB5-B3F8-4C5F-8A04-2839B3CDE4F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Grafik 9" descr="Ein Bild, das Objekt, Uhr enthält.&#10;&#10;Automatisch generierte Beschreibung">
            <a:hlinkClick r:id="rId25" action="ppaction://hlinksldjump"/>
            <a:extLst>
              <a:ext uri="{FF2B5EF4-FFF2-40B4-BE49-F238E27FC236}">
                <a16:creationId xmlns:a16="http://schemas.microsoft.com/office/drawing/2014/main" id="{0A1FD07C-28F4-4011-82F2-29DAECF91591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1596688" y="6322167"/>
            <a:ext cx="449345" cy="46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1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4" r:id="rId3"/>
    <p:sldLayoutId id="2147483669" r:id="rId4"/>
    <p:sldLayoutId id="2147483658" r:id="rId5"/>
    <p:sldLayoutId id="2147483666" r:id="rId6"/>
    <p:sldLayoutId id="2147483667" r:id="rId7"/>
    <p:sldLayoutId id="2147483668" r:id="rId8"/>
    <p:sldLayoutId id="2147483671" r:id="rId9"/>
    <p:sldLayoutId id="2147483657" r:id="rId10"/>
    <p:sldLayoutId id="2147483650" r:id="rId11"/>
    <p:sldLayoutId id="2147483661" r:id="rId12"/>
    <p:sldLayoutId id="2147483660" r:id="rId13"/>
    <p:sldLayoutId id="2147483670" r:id="rId14"/>
    <p:sldLayoutId id="2147483659" r:id="rId15"/>
    <p:sldLayoutId id="2147483663" r:id="rId16"/>
    <p:sldLayoutId id="2147483662" r:id="rId17"/>
    <p:sldLayoutId id="2147483664" r:id="rId18"/>
    <p:sldLayoutId id="2147483665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10000"/>
        </a:lnSpc>
        <a:spcBef>
          <a:spcPts val="12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0795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7" userDrawn="1">
          <p15:clr>
            <a:srgbClr val="A4A3A4"/>
          </p15:clr>
        </p15:guide>
        <p15:guide id="2" orient="horz" pos="958" userDrawn="1">
          <p15:clr>
            <a:srgbClr val="A4A3A4"/>
          </p15:clr>
        </p15:guide>
        <p15:guide id="3" orient="horz" pos="3952" userDrawn="1">
          <p15:clr>
            <a:srgbClr val="A4A3A4"/>
          </p15:clr>
        </p15:guide>
        <p15:guide id="4" pos="7333" userDrawn="1">
          <p15:clr>
            <a:srgbClr val="A4A3A4"/>
          </p15:clr>
        </p15:guide>
        <p15:guide id="5" pos="5360" userDrawn="1">
          <p15:clr>
            <a:srgbClr val="A4A3A4"/>
          </p15:clr>
        </p15:guide>
        <p15:guide id="6" pos="5541" userDrawn="1">
          <p15:clr>
            <a:srgbClr val="A4A3A4"/>
          </p15:clr>
        </p15:guide>
        <p15:guide id="7" pos="3749" userDrawn="1">
          <p15:clr>
            <a:srgbClr val="A4A3A4"/>
          </p15:clr>
        </p15:guide>
        <p15:guide id="8" pos="3931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1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93.png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2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94.png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2.bin"/><Relationship Id="rId4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1.emf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95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9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1.emf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98.png"/><Relationship Id="rId10" Type="http://schemas.openxmlformats.org/officeDocument/2006/relationships/image" Target="../media/image101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10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6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slideLayout" Target="../slideLayouts/slideLayout10.xml"/><Relationship Id="rId7" Type="http://schemas.openxmlformats.org/officeDocument/2006/relationships/hyperlink" Target="https://www.globalreporting.org/media/nchpzct5/gri-csrd-essentials.pdf" TargetMode="Externa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2.bin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8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89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2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89.png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2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92.png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2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89E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0FAAD140-D2D4-4042-BB31-A6E0200890E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437419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0FAAD140-D2D4-4042-BB31-A6E0200890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 hidden="1">
            <a:extLst>
              <a:ext uri="{FF2B5EF4-FFF2-40B4-BE49-F238E27FC236}">
                <a16:creationId xmlns:a16="http://schemas.microsoft.com/office/drawing/2014/main" id="{A3A2D522-396E-4C00-A91E-61521CF489E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859FBB1-AA87-4BEE-A557-BB9C150C8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042" y="3759096"/>
            <a:ext cx="11114096" cy="1218795"/>
          </a:xfrm>
        </p:spPr>
        <p:txBody>
          <a:bodyPr vert="horz"/>
          <a:lstStyle/>
          <a:p>
            <a:pPr>
              <a:lnSpc>
                <a:spcPct val="90000"/>
              </a:lnSpc>
            </a:pPr>
            <a:r>
              <a:rPr lang="en-US" sz="4400" b="1" strike="noStrike" cap="all" spc="-1" dirty="0">
                <a:solidFill>
                  <a:srgbClr val="FFFFFF"/>
                </a:solidFill>
                <a:latin typeface="Arial"/>
              </a:rPr>
              <a:t>EU Sustainability Reporting regulation</a:t>
            </a:r>
            <a:endParaRPr lang="en-US" sz="4400" b="0" strike="noStrike" spc="-1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554698C-7E81-402D-A700-EC313C0BA3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0863" y="5635848"/>
            <a:ext cx="714939" cy="187424"/>
          </a:xfrm>
        </p:spPr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BCA74A05-3F16-885C-7A89-2C633FEA8E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729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58ED25B5-7C84-4C01-A9BA-00E05667960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58ED25B5-7C84-4C01-A9BA-00E0566796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31877079-CB00-42A4-B58A-72703A01C87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A09C83-DC3A-48DD-8B7C-9240BBC7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</p:spPr>
        <p:txBody>
          <a:bodyPr vert="horz"/>
          <a:lstStyle/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5A5A5A"/>
                </a:solidFill>
                <a:latin typeface="Arial"/>
              </a:rPr>
              <a:t>Sustainability matters covered in topical ESRS – 2/2</a:t>
            </a:r>
            <a:endParaRPr lang="en-US" sz="2400" b="0" strike="noStrike" spc="-1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9E1A24F-A78F-47A1-A470-33210B0B4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10796" y="6533880"/>
            <a:ext cx="3164328" cy="138499"/>
          </a:xfrm>
        </p:spPr>
        <p:txBody>
          <a:bodyPr/>
          <a:lstStyle/>
          <a:p>
            <a:r>
              <a:rPr lang="en-US" dirty="0"/>
              <a:t>EU Sustainability Reporting Regulation  |  www.ecogood.org  |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030B7-0B52-4158-87DE-5E37E328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58A710B-1153-6597-540D-D87CA3CD23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863" y="1076200"/>
            <a:ext cx="9771060" cy="52092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9302E8E-7804-E768-89D1-4B4C4EB760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6538" y="6004627"/>
            <a:ext cx="3132091" cy="28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88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59C4DB-8BDA-6C28-3E33-3A5E861F72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12392" y="2456825"/>
            <a:ext cx="6136408" cy="1034520"/>
          </a:xfrm>
        </p:spPr>
        <p:txBody>
          <a:bodyPr/>
          <a:lstStyle/>
          <a:p>
            <a:r>
              <a:rPr lang="de-AT" sz="4000" b="1" spc="-1" dirty="0">
                <a:solidFill>
                  <a:srgbClr val="00929E"/>
                </a:solidFill>
                <a:latin typeface="Arial"/>
                <a:ea typeface="Arial"/>
              </a:rPr>
              <a:t>2. </a:t>
            </a:r>
            <a:r>
              <a:rPr lang="de-AT" sz="4000" b="1" spc="-1" dirty="0" err="1">
                <a:solidFill>
                  <a:srgbClr val="00929E"/>
                </a:solidFill>
                <a:latin typeface="Arial"/>
                <a:ea typeface="Arial"/>
              </a:rPr>
              <a:t>Supporting</a:t>
            </a:r>
            <a:r>
              <a:rPr lang="de-AT" sz="4000" b="1" spc="-1" dirty="0">
                <a:solidFill>
                  <a:srgbClr val="00929E"/>
                </a:solidFill>
                <a:latin typeface="Arial"/>
                <a:ea typeface="Arial"/>
              </a:rPr>
              <a:t> Materials</a:t>
            </a:r>
          </a:p>
          <a:p>
            <a:endParaRPr lang="de-AT" sz="4000" spc="-1" dirty="0">
              <a:latin typeface="Arial"/>
            </a:endParaRPr>
          </a:p>
          <a:p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4CAE3C-6414-D03B-DDF7-EB4B1C1E4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10796" y="6533880"/>
            <a:ext cx="3164328" cy="138499"/>
          </a:xfrm>
        </p:spPr>
        <p:txBody>
          <a:bodyPr/>
          <a:lstStyle/>
          <a:p>
            <a:r>
              <a:rPr lang="en-US" dirty="0"/>
              <a:t>EU Sustainability Reporting Regulation  |  www.ecogood.org  |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C0EC4-ED9A-6068-A7BE-AA7ED97AC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6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58ED25B5-7C84-4C01-A9BA-00E05667960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58ED25B5-7C84-4C01-A9BA-00E0566796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31877079-CB00-42A4-B58A-72703A01C87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A09C83-DC3A-48DD-8B7C-9240BBC7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</p:spPr>
        <p:txBody>
          <a:bodyPr vert="horz"/>
          <a:lstStyle/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ESRS Implementation Guidance</a:t>
            </a:r>
            <a:endParaRPr lang="en-US" sz="2400" b="0" strike="noStrike" spc="-1" dirty="0">
              <a:solidFill>
                <a:schemeClr val="bg1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9E1A24F-A78F-47A1-A470-33210B0B4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10796" y="6533880"/>
            <a:ext cx="3164328" cy="138499"/>
          </a:xfrm>
        </p:spPr>
        <p:txBody>
          <a:bodyPr/>
          <a:lstStyle/>
          <a:p>
            <a:r>
              <a:rPr lang="en-US" dirty="0"/>
              <a:t>EU Sustainability Reporting Regulation  |  www.ecogood.org  |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030B7-0B52-4158-87DE-5E37E328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98BDFCF-F1B6-4D49-B948-9AC33EA94C11}"/>
              </a:ext>
            </a:extLst>
          </p:cNvPr>
          <p:cNvSpPr txBox="1"/>
          <p:nvPr/>
        </p:nvSpPr>
        <p:spPr>
          <a:xfrm>
            <a:off x="9308756" y="1288057"/>
            <a:ext cx="2570205" cy="45550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99"/>
              </a:spcBef>
            </a:pPr>
            <a:endParaRPr lang="en-US" sz="1800" b="1" strike="noStrike" spc="-1" dirty="0">
              <a:solidFill>
                <a:schemeClr val="tx2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</a:pPr>
            <a:r>
              <a:rPr lang="en-US" sz="1800" b="1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EFRAG published the first three ESRS IG’s on 31 May 2024.</a:t>
            </a:r>
          </a:p>
          <a:p>
            <a:pPr algn="l"/>
            <a:endParaRPr lang="en-US" sz="1800" b="1" i="0" u="none" strike="noStrike" baseline="0" dirty="0">
              <a:solidFill>
                <a:schemeClr val="bg1">
                  <a:lumMod val="50000"/>
                </a:schemeClr>
              </a:solidFill>
              <a:latin typeface="Calibri-Bold"/>
            </a:endParaRPr>
          </a:p>
          <a:p>
            <a:pPr algn="l"/>
            <a:r>
              <a:rPr lang="en-US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They are non-authoritative and support the understanding of</a:t>
            </a:r>
          </a:p>
          <a:p>
            <a:pPr algn="l"/>
            <a:r>
              <a:rPr lang="en-US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ESRS. </a:t>
            </a:r>
          </a:p>
          <a:p>
            <a:pPr algn="l"/>
            <a:endParaRPr lang="en-US" sz="1800" b="0" strike="noStrike" spc="-1" dirty="0">
              <a:solidFill>
                <a:schemeClr val="bg1">
                  <a:lumMod val="50000"/>
                </a:schemeClr>
              </a:solidFill>
              <a:latin typeface="Arial"/>
            </a:endParaRPr>
          </a:p>
          <a:p>
            <a:pPr algn="l"/>
            <a:r>
              <a:rPr lang="en-US" sz="1800" b="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The approach or methodology illustrated is a possible way to implement the standard.</a:t>
            </a:r>
          </a:p>
          <a:p>
            <a:pPr algn="l"/>
            <a:br>
              <a:rPr lang="en-US" sz="1800" b="0" strike="noStrike" spc="-1" dirty="0">
                <a:solidFill>
                  <a:schemeClr val="tx2"/>
                </a:solidFill>
                <a:latin typeface="Arial"/>
              </a:rPr>
            </a:br>
            <a:r>
              <a:rPr lang="en-US" sz="1600" b="0" i="0" u="sng" strike="noStrike" baseline="0" dirty="0">
                <a:solidFill>
                  <a:srgbClr val="0563C2"/>
                </a:solidFill>
                <a:latin typeface="Calibri" panose="020F0502020204030204" pitchFamily="34" charset="0"/>
              </a:rPr>
              <a:t>https://www.efrag.org/lab8</a:t>
            </a:r>
            <a:endParaRPr lang="en-US" sz="1800" b="0" u="sng" strike="noStrike" spc="-1" dirty="0">
              <a:solidFill>
                <a:schemeClr val="tx2"/>
              </a:solidFill>
              <a:latin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D74DB7-93E4-B4CC-F15C-3164575BEAC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63" y="1371692"/>
            <a:ext cx="8487056" cy="473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17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34EAF0C-58BA-F53E-41A4-54162F7CC4C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5798" y="511026"/>
            <a:ext cx="2895071" cy="406811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58ED25B5-7C84-4C01-A9BA-00E05667960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289" imgH="290" progId="TCLayout.ActiveDocument.1">
                  <p:embed/>
                </p:oleObj>
              </mc:Choice>
              <mc:Fallback>
                <p:oleObj name="think-cell Folie" r:id="rId6" imgW="289" imgH="290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58ED25B5-7C84-4C01-A9BA-00E0566796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31877079-CB00-42A4-B58A-72703A01C87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A09C83-DC3A-48DD-8B7C-9240BBC7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</p:spPr>
        <p:txBody>
          <a:bodyPr vert="horz"/>
          <a:lstStyle/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ESRS Q&amp;A platform</a:t>
            </a:r>
            <a:endParaRPr lang="en-US" sz="2400" b="0" strike="noStrike" spc="-1" dirty="0">
              <a:solidFill>
                <a:schemeClr val="bg1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9E1A24F-A78F-47A1-A470-33210B0B4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10796" y="6533880"/>
            <a:ext cx="3164328" cy="138499"/>
          </a:xfrm>
        </p:spPr>
        <p:txBody>
          <a:bodyPr/>
          <a:lstStyle/>
          <a:p>
            <a:r>
              <a:rPr lang="en-US" dirty="0"/>
              <a:t>EU Sustainability Reporting Regulation  |  www.ecogood.org  |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030B7-0B52-4158-87DE-5E37E328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98BDFCF-F1B6-4D49-B948-9AC33EA94C11}"/>
              </a:ext>
            </a:extLst>
          </p:cNvPr>
          <p:cNvSpPr txBox="1"/>
          <p:nvPr/>
        </p:nvSpPr>
        <p:spPr>
          <a:xfrm>
            <a:off x="596369" y="981311"/>
            <a:ext cx="7604596" cy="16312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99"/>
              </a:spcBef>
            </a:pPr>
            <a:endParaRPr lang="en-US" sz="1800" b="1" i="0" u="none" strike="noStrike" baseline="0" dirty="0">
              <a:solidFill>
                <a:schemeClr val="bg1">
                  <a:lumMod val="50000"/>
                </a:schemeClr>
              </a:solidFill>
              <a:latin typeface="Calibri-Bold"/>
            </a:endParaRPr>
          </a:p>
          <a:p>
            <a:pPr algn="l"/>
            <a:r>
              <a:rPr lang="en-US" b="0" i="0" dirty="0">
                <a:solidFill>
                  <a:schemeClr val="bg1">
                    <a:lumMod val="50000"/>
                  </a:schemeClr>
                </a:solidFill>
                <a:effectLst/>
                <a:latin typeface="Roboto Condensed" panose="02000000000000000000" pitchFamily="2" charset="0"/>
              </a:rPr>
              <a:t>The ESRS Q&amp;A platform aims to collect and answer technical questions.</a:t>
            </a:r>
          </a:p>
          <a:p>
            <a:pPr algn="l"/>
            <a:endParaRPr lang="en-US" sz="1800" b="0" strike="noStrike" spc="-1" dirty="0">
              <a:solidFill>
                <a:schemeClr val="bg1">
                  <a:lumMod val="50000"/>
                </a:schemeClr>
              </a:solidFill>
              <a:latin typeface="Arial"/>
            </a:endParaRPr>
          </a:p>
          <a:p>
            <a:pPr algn="l"/>
            <a:r>
              <a:rPr lang="en-US" sz="1800" b="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The first set of explanations was recently published</a:t>
            </a:r>
            <a:r>
              <a:rPr lang="en-US" sz="1800" b="0" strike="noStrike" spc="-1" dirty="0">
                <a:solidFill>
                  <a:schemeClr val="tx2"/>
                </a:solidFill>
                <a:latin typeface="Arial"/>
              </a:rPr>
              <a:t>.</a:t>
            </a:r>
          </a:p>
          <a:p>
            <a:pPr algn="l"/>
            <a:br>
              <a:rPr lang="en-US" sz="1800" b="0" strike="noStrike" spc="-1" dirty="0">
                <a:solidFill>
                  <a:schemeClr val="tx2"/>
                </a:solidFill>
                <a:latin typeface="Arial"/>
              </a:rPr>
            </a:br>
            <a:r>
              <a:rPr lang="en-US" sz="1600" b="0" i="0" u="none" strike="noStrike" baseline="0" dirty="0">
                <a:solidFill>
                  <a:srgbClr val="0563C2"/>
                </a:solidFill>
                <a:latin typeface="Calibri" panose="020F0502020204030204" pitchFamily="34" charset="0"/>
              </a:rPr>
              <a:t>https://www.efrag.org/lab7</a:t>
            </a:r>
            <a:endParaRPr lang="en-US" sz="1800" b="0" strike="noStrike" spc="-1" dirty="0">
              <a:solidFill>
                <a:schemeClr val="tx2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AFD65F-63D0-8F3E-BBAF-947AA489E8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0863" y="2728764"/>
            <a:ext cx="7369179" cy="36655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D570749-9C0E-DD59-EB99-15C0D5F2419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0965" y="1724519"/>
            <a:ext cx="3293608" cy="466978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6238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59C4DB-8BDA-6C28-3E33-3A5E861F72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12391" y="2456825"/>
            <a:ext cx="7501081" cy="1034520"/>
          </a:xfrm>
        </p:spPr>
        <p:txBody>
          <a:bodyPr/>
          <a:lstStyle/>
          <a:p>
            <a:r>
              <a:rPr lang="de-AT" sz="4000" b="1" spc="-1" dirty="0">
                <a:solidFill>
                  <a:srgbClr val="00929E"/>
                </a:solidFill>
                <a:latin typeface="Arial"/>
                <a:ea typeface="Arial"/>
              </a:rPr>
              <a:t>3. </a:t>
            </a:r>
            <a:r>
              <a:rPr lang="de-AT" sz="4000" b="1" spc="-1" dirty="0" err="1">
                <a:solidFill>
                  <a:srgbClr val="00929E"/>
                </a:solidFill>
                <a:latin typeface="Arial"/>
                <a:ea typeface="Arial"/>
              </a:rPr>
              <a:t>Current</a:t>
            </a:r>
            <a:r>
              <a:rPr lang="de-AT" sz="4000" b="1" spc="-1" dirty="0">
                <a:solidFill>
                  <a:srgbClr val="00929E"/>
                </a:solidFill>
                <a:latin typeface="Arial"/>
                <a:ea typeface="Arial"/>
              </a:rPr>
              <a:t> Status and Outlook</a:t>
            </a:r>
          </a:p>
          <a:p>
            <a:endParaRPr lang="de-AT" sz="4000" b="1" spc="-1" dirty="0">
              <a:solidFill>
                <a:srgbClr val="889E33"/>
              </a:solidFill>
              <a:latin typeface="Arial"/>
              <a:ea typeface="Arial"/>
            </a:endParaRPr>
          </a:p>
          <a:p>
            <a:endParaRPr lang="de-AT" sz="4000" spc="-1" dirty="0">
              <a:latin typeface="Arial"/>
            </a:endParaRPr>
          </a:p>
          <a:p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4CAE3C-6414-D03B-DDF7-EB4B1C1E4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10796" y="6533880"/>
            <a:ext cx="3164328" cy="138499"/>
          </a:xfrm>
        </p:spPr>
        <p:txBody>
          <a:bodyPr/>
          <a:lstStyle/>
          <a:p>
            <a:r>
              <a:rPr lang="en-US" dirty="0"/>
              <a:t>EU Sustainability Reporting Regulation  |  www.ecogood.org  |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C0EC4-ED9A-6068-A7BE-AA7ED97AC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82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0CDB56-CCBA-39D6-AD62-494BEB49B48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0319" y="3520524"/>
            <a:ext cx="5023621" cy="3772906"/>
          </a:xfrm>
          <a:prstGeom prst="rect">
            <a:avLst/>
          </a:prstGeom>
          <a:ln w="19050">
            <a:solidFill>
              <a:schemeClr val="tx1"/>
            </a:solidFill>
          </a:ln>
          <a:effectLst/>
        </p:spPr>
      </p:pic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58ED25B5-7C84-4C01-A9BA-00E05667960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289" imgH="290" progId="TCLayout.ActiveDocument.1">
                  <p:embed/>
                </p:oleObj>
              </mc:Choice>
              <mc:Fallback>
                <p:oleObj name="think-cell Folie" r:id="rId6" imgW="289" imgH="290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58ED25B5-7C84-4C01-A9BA-00E0566796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31877079-CB00-42A4-B58A-72703A01C87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A09C83-DC3A-48DD-8B7C-9240BBC7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</p:spPr>
        <p:txBody>
          <a:bodyPr vert="horz"/>
          <a:lstStyle/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5A5A5A"/>
                </a:solidFill>
                <a:latin typeface="Arial"/>
              </a:rPr>
              <a:t>More to </a:t>
            </a:r>
            <a:r>
              <a:rPr lang="en-US" sz="2400" b="1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come</a:t>
            </a:r>
            <a:r>
              <a:rPr lang="en-US" sz="2400" b="1" strike="noStrike" spc="-1" dirty="0">
                <a:solidFill>
                  <a:srgbClr val="5A5A5A"/>
                </a:solidFill>
                <a:latin typeface="Arial"/>
              </a:rPr>
              <a:t>…</a:t>
            </a:r>
            <a:endParaRPr lang="en-US" sz="2400" b="0" strike="noStrike" spc="-1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030B7-0B52-4158-87DE-5E37E328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98BDFCF-F1B6-4D49-B948-9AC33EA94C11}"/>
              </a:ext>
            </a:extLst>
          </p:cNvPr>
          <p:cNvSpPr txBox="1"/>
          <p:nvPr/>
        </p:nvSpPr>
        <p:spPr>
          <a:xfrm>
            <a:off x="3875076" y="911937"/>
            <a:ext cx="8154260" cy="24314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99"/>
              </a:spcBef>
            </a:pPr>
            <a:r>
              <a:rPr lang="en-US" sz="180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- Standards for SME’s (LSME / VSME)</a:t>
            </a:r>
          </a:p>
          <a:p>
            <a:pPr>
              <a:lnSpc>
                <a:spcPct val="100000"/>
              </a:lnSpc>
              <a:spcBef>
                <a:spcPts val="1199"/>
              </a:spcBef>
            </a:pPr>
            <a:r>
              <a:rPr lang="en-US" sz="180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- Digital Taxonomy (XBRL / ESEF)</a:t>
            </a:r>
          </a:p>
          <a:p>
            <a:pPr>
              <a:lnSpc>
                <a:spcPct val="100000"/>
              </a:lnSpc>
              <a:spcBef>
                <a:spcPts val="1199"/>
              </a:spcBef>
            </a:pPr>
            <a:r>
              <a:rPr lang="en-US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- Up to 40 Sector Standards</a:t>
            </a:r>
          </a:p>
          <a:p>
            <a:pPr>
              <a:lnSpc>
                <a:spcPct val="100000"/>
              </a:lnSpc>
              <a:spcBef>
                <a:spcPts val="1199"/>
              </a:spcBef>
            </a:pPr>
            <a:r>
              <a:rPr lang="en-US" sz="180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- Standard for Non-EU-Companies </a:t>
            </a:r>
          </a:p>
          <a:p>
            <a:pPr>
              <a:lnSpc>
                <a:spcPct val="100000"/>
              </a:lnSpc>
              <a:spcBef>
                <a:spcPts val="1199"/>
              </a:spcBef>
            </a:pPr>
            <a:r>
              <a:rPr lang="en-US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- Standards on limited / reasonable assurance</a:t>
            </a:r>
          </a:p>
          <a:p>
            <a:pPr>
              <a:lnSpc>
                <a:spcPct val="100000"/>
              </a:lnSpc>
              <a:spcBef>
                <a:spcPts val="1199"/>
              </a:spcBef>
            </a:pPr>
            <a:r>
              <a:rPr lang="en-US" sz="180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-</a:t>
            </a:r>
            <a:r>
              <a:rPr lang="en-US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 Different reports (i.e. evaluation report on the directive)</a:t>
            </a:r>
            <a:endParaRPr lang="en-US" sz="1800" strike="noStrike" spc="-1" dirty="0">
              <a:solidFill>
                <a:schemeClr val="bg1">
                  <a:lumMod val="50000"/>
                </a:schemeClr>
              </a:solidFill>
              <a:latin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A62AA1-AF7F-E13D-5EF1-A840B67D484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902" y="3494308"/>
            <a:ext cx="6527522" cy="32300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9C3232-4408-BF63-4B2E-772C4634CF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0863" y="902283"/>
            <a:ext cx="2937102" cy="413780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89E5FAB-9D74-2835-8A7F-37DBDBF2625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1711" y="5241403"/>
            <a:ext cx="4850457" cy="1152899"/>
          </a:xfrm>
          <a:prstGeom prst="rect">
            <a:avLst/>
          </a:prstGeom>
        </p:spPr>
      </p:pic>
      <p:sp>
        <p:nvSpPr>
          <p:cNvPr id="20" name="Footer Placeholder 2">
            <a:extLst>
              <a:ext uri="{FF2B5EF4-FFF2-40B4-BE49-F238E27FC236}">
                <a16:creationId xmlns:a16="http://schemas.microsoft.com/office/drawing/2014/main" id="{12A6283B-8AD0-CB9C-96B5-D3946EAF8F95}"/>
              </a:ext>
            </a:extLst>
          </p:cNvPr>
          <p:cNvSpPr txBox="1">
            <a:spLocks/>
          </p:cNvSpPr>
          <p:nvPr/>
        </p:nvSpPr>
        <p:spPr bwMode="gray">
          <a:xfrm>
            <a:off x="8039965" y="6523800"/>
            <a:ext cx="3164328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de-DE"/>
            </a:defPPr>
            <a:lvl1pPr marL="0" algn="r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EU Sustainability Reporting Regulation  |  www.ecogood.org 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336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ED7ABA-065F-854D-0BB7-82C496954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10795" y="6533880"/>
            <a:ext cx="3164329" cy="138499"/>
          </a:xfrm>
        </p:spPr>
        <p:txBody>
          <a:bodyPr/>
          <a:lstStyle/>
          <a:p>
            <a:r>
              <a:rPr lang="en-US" dirty="0"/>
              <a:t>EU Sustainability Reporting Regulation  |  www.ecogood.org  |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E9E972-CC57-8F4F-FAC6-8612D313C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t>16</a:t>
            </a:fld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AB3E66-B36E-F70C-88E3-34304D8304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5404" y="2274430"/>
            <a:ext cx="4393430" cy="2309139"/>
          </a:xfrm>
        </p:spPr>
        <p:txBody>
          <a:bodyPr/>
          <a:lstStyle/>
          <a:p>
            <a:r>
              <a:rPr lang="en-US" sz="16600" b="1" dirty="0">
                <a:solidFill>
                  <a:srgbClr val="00929E"/>
                </a:solidFill>
                <a:latin typeface="+mj-lt"/>
              </a:rPr>
              <a:t>Q</a:t>
            </a:r>
            <a:r>
              <a:rPr lang="en-US" sz="8000" dirty="0">
                <a:solidFill>
                  <a:schemeClr val="bg1">
                    <a:lumMod val="50000"/>
                  </a:schemeClr>
                </a:solidFill>
              </a:rPr>
              <a:t>&amp;</a:t>
            </a:r>
            <a:r>
              <a:rPr lang="en-US" sz="16600" b="1" dirty="0">
                <a:solidFill>
                  <a:srgbClr val="97A631"/>
                </a:solidFill>
                <a:latin typeface="+mj-lt"/>
              </a:rPr>
              <a:t>A</a:t>
            </a:r>
            <a:endParaRPr lang="en-DE" sz="16600" b="1" dirty="0">
              <a:solidFill>
                <a:srgbClr val="97A63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275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148529BF-A80F-4538-BBDA-C95B6DFDE11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54092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148529BF-A80F-4538-BBDA-C95B6DFDE1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B1E7D514-6C65-448B-89A7-5174E1844A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en-US" dirty="0"/>
              <a:t>THANK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FA96A14-00E1-4910-A498-1FFF84ACA9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YOU!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71F738F-6FF3-4A19-B29D-8BA6F480F4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0863" y="3220138"/>
            <a:ext cx="3179460" cy="187424"/>
          </a:xfrm>
        </p:spPr>
        <p:txBody>
          <a:bodyPr/>
          <a:lstStyle/>
          <a:p>
            <a:r>
              <a:rPr lang="en-US" dirty="0"/>
              <a:t>walter.kern@ecogood.org  |  www.ecogood.org</a:t>
            </a:r>
          </a:p>
        </p:txBody>
      </p:sp>
    </p:spTree>
    <p:extLst>
      <p:ext uri="{BB962C8B-B14F-4D97-AF65-F5344CB8AC3E}">
        <p14:creationId xmlns:p14="http://schemas.microsoft.com/office/powerpoint/2010/main" val="344015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A7D41F3-2CF7-4390-BED1-E421897649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3393303"/>
            <a:ext cx="4170766" cy="86177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800"/>
              </a:spcBef>
              <a:tabLst>
                <a:tab pos="0" algn="l"/>
              </a:tabLst>
            </a:pPr>
            <a:r>
              <a:rPr lang="en-US" sz="2800" b="1" strike="noStrike" cap="all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The good news at the beginning</a:t>
            </a:r>
            <a:endParaRPr lang="en-US" sz="2800" b="0" strike="noStrike" spc="-1" dirty="0">
              <a:solidFill>
                <a:schemeClr val="bg1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56A3AAF-D262-429C-972C-61595CEE0F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91325" y="1151493"/>
            <a:ext cx="4849812" cy="3074624"/>
          </a:xfrm>
        </p:spPr>
        <p:txBody>
          <a:bodyPr/>
          <a:lstStyle/>
          <a:p>
            <a:r>
              <a:rPr lang="en-US" b="1" dirty="0"/>
              <a:t>The EU Corporate Sustainability Reporting Regulation is in force and gaining momentum. </a:t>
            </a:r>
          </a:p>
          <a:p>
            <a:r>
              <a:rPr lang="en-US" dirty="0"/>
              <a:t>Implementation into national law is imminent and the first companies have even (voluntarily) published their sustainability reports for 2023 in accordance with the new rules.</a:t>
            </a:r>
          </a:p>
        </p:txBody>
      </p:sp>
    </p:spTree>
    <p:extLst>
      <p:ext uri="{BB962C8B-B14F-4D97-AF65-F5344CB8AC3E}">
        <p14:creationId xmlns:p14="http://schemas.microsoft.com/office/powerpoint/2010/main" val="347014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ED1A89-B318-ABAD-2D97-44E52C4FB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10795" y="6533880"/>
            <a:ext cx="3164329" cy="138499"/>
          </a:xfrm>
        </p:spPr>
        <p:txBody>
          <a:bodyPr/>
          <a:lstStyle/>
          <a:p>
            <a:r>
              <a:rPr lang="en-US" dirty="0"/>
              <a:t>EU Sustainability Reporting Regulation  |  www.ecogood.org  |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DF1945-8A25-6CD7-C6D2-BB98123D6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t>3</a:t>
            </a:fld>
            <a:endParaRPr lang="de-DE"/>
          </a:p>
        </p:txBody>
      </p:sp>
      <p:sp>
        <p:nvSpPr>
          <p:cNvPr id="5" name="CustomShape 1">
            <a:extLst>
              <a:ext uri="{FF2B5EF4-FFF2-40B4-BE49-F238E27FC236}">
                <a16:creationId xmlns:a16="http://schemas.microsoft.com/office/drawing/2014/main" id="{6C04B9E7-0963-5E47-4F89-7781856897FD}"/>
              </a:ext>
            </a:extLst>
          </p:cNvPr>
          <p:cNvSpPr/>
          <p:nvPr/>
        </p:nvSpPr>
        <p:spPr>
          <a:xfrm>
            <a:off x="4103546" y="2445146"/>
            <a:ext cx="6471944" cy="27949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343901" indent="-342595">
              <a:lnSpc>
                <a:spcPct val="110000"/>
              </a:lnSpc>
              <a:spcBef>
                <a:spcPts val="900"/>
              </a:spcBef>
              <a:buClr>
                <a:srgbClr val="889E33"/>
              </a:buClr>
              <a:buFont typeface="Arial"/>
              <a:buAutoNum type="arabicPeriod"/>
            </a:pPr>
            <a:r>
              <a:rPr lang="de-AT" sz="1805" b="1" spc="-1" dirty="0">
                <a:solidFill>
                  <a:srgbClr val="889E33"/>
                </a:solidFill>
                <a:latin typeface="Arial"/>
                <a:ea typeface="Arial"/>
              </a:rPr>
              <a:t>Basic Understanding</a:t>
            </a:r>
            <a:endParaRPr lang="de-AT" sz="1805" spc="-1" dirty="0">
              <a:latin typeface="Arial"/>
            </a:endParaRPr>
          </a:p>
          <a:p>
            <a:pPr marL="343901" indent="-342595">
              <a:lnSpc>
                <a:spcPct val="110000"/>
              </a:lnSpc>
              <a:spcBef>
                <a:spcPts val="900"/>
              </a:spcBef>
              <a:buClr>
                <a:srgbClr val="889E33"/>
              </a:buClr>
              <a:buFont typeface="Arial"/>
              <a:buAutoNum type="arabicPeriod"/>
            </a:pPr>
            <a:r>
              <a:rPr lang="de-AT" sz="1805" b="1" spc="-1" dirty="0" err="1">
                <a:solidFill>
                  <a:srgbClr val="889E33"/>
                </a:solidFill>
                <a:latin typeface="Arial"/>
                <a:ea typeface="Arial"/>
              </a:rPr>
              <a:t>Supporting</a:t>
            </a:r>
            <a:r>
              <a:rPr lang="de-AT" sz="1805" b="1" spc="-1" dirty="0">
                <a:solidFill>
                  <a:srgbClr val="889E33"/>
                </a:solidFill>
                <a:latin typeface="Arial"/>
                <a:ea typeface="Arial"/>
              </a:rPr>
              <a:t> Materials</a:t>
            </a:r>
            <a:endParaRPr lang="de-AT" sz="1805" spc="-1" dirty="0">
              <a:latin typeface="Arial"/>
            </a:endParaRPr>
          </a:p>
          <a:p>
            <a:pPr marL="343901" indent="-342595">
              <a:lnSpc>
                <a:spcPct val="110000"/>
              </a:lnSpc>
              <a:spcBef>
                <a:spcPts val="900"/>
              </a:spcBef>
              <a:buClr>
                <a:srgbClr val="889E33"/>
              </a:buClr>
              <a:buFont typeface="Arial"/>
              <a:buAutoNum type="arabicPeriod"/>
            </a:pPr>
            <a:r>
              <a:rPr lang="de-AT" sz="1805" b="1" spc="-1" dirty="0" err="1">
                <a:solidFill>
                  <a:srgbClr val="889E33"/>
                </a:solidFill>
                <a:latin typeface="Arial"/>
                <a:ea typeface="Arial"/>
              </a:rPr>
              <a:t>Current</a:t>
            </a:r>
            <a:r>
              <a:rPr lang="de-AT" sz="1805" b="1" spc="-1" dirty="0">
                <a:solidFill>
                  <a:srgbClr val="889E33"/>
                </a:solidFill>
                <a:latin typeface="Arial"/>
                <a:ea typeface="Arial"/>
              </a:rPr>
              <a:t> Status and Outlook</a:t>
            </a:r>
            <a:endParaRPr lang="de-AT" sz="1805" spc="-1" dirty="0">
              <a:latin typeface="Arial"/>
            </a:endParaRPr>
          </a:p>
          <a:p>
            <a:pPr marL="343901" indent="-342595">
              <a:lnSpc>
                <a:spcPct val="110000"/>
              </a:lnSpc>
              <a:spcBef>
                <a:spcPts val="900"/>
              </a:spcBef>
              <a:buClr>
                <a:srgbClr val="889E33"/>
              </a:buClr>
              <a:buFont typeface="Arial"/>
              <a:buAutoNum type="arabicPeriod"/>
            </a:pPr>
            <a:r>
              <a:rPr lang="de-AT" sz="1805" b="1" spc="-1" dirty="0">
                <a:solidFill>
                  <a:srgbClr val="889E33"/>
                </a:solidFill>
                <a:latin typeface="Arial"/>
                <a:ea typeface="Arial"/>
              </a:rPr>
              <a:t>Q &amp; A</a:t>
            </a:r>
            <a:endParaRPr lang="de-AT" sz="1805" spc="-1" dirty="0">
              <a:latin typeface="Arial"/>
            </a:endParaRPr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C3C2030C-AD49-2154-416C-FE0FA48C3AE1}"/>
              </a:ext>
            </a:extLst>
          </p:cNvPr>
          <p:cNvSpPr/>
          <p:nvPr/>
        </p:nvSpPr>
        <p:spPr>
          <a:xfrm>
            <a:off x="1936651" y="3658411"/>
            <a:ext cx="1494455" cy="3683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AT" sz="2404" b="1" cap="all" spc="-1">
                <a:solidFill>
                  <a:srgbClr val="519DB1"/>
                </a:solidFill>
                <a:latin typeface="Arial"/>
                <a:ea typeface="Arial"/>
              </a:rPr>
              <a:t>Agenda</a:t>
            </a:r>
            <a:endParaRPr lang="de-AT" sz="2404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675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59C4DB-8BDA-6C28-3E33-3A5E861F72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12392" y="2456825"/>
            <a:ext cx="6039426" cy="1034520"/>
          </a:xfrm>
        </p:spPr>
        <p:txBody>
          <a:bodyPr/>
          <a:lstStyle/>
          <a:p>
            <a:r>
              <a:rPr lang="de-AT" sz="4000" b="1" spc="-1" dirty="0">
                <a:solidFill>
                  <a:srgbClr val="00929E"/>
                </a:solidFill>
                <a:latin typeface="Arial"/>
                <a:ea typeface="Arial"/>
              </a:rPr>
              <a:t>1. Basic Understanding</a:t>
            </a:r>
            <a:endParaRPr lang="de-AT" sz="4000" spc="-1" dirty="0">
              <a:solidFill>
                <a:srgbClr val="00929E"/>
              </a:solidFill>
              <a:latin typeface="Arial"/>
            </a:endParaRPr>
          </a:p>
          <a:p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4CAE3C-6414-D03B-DDF7-EB4B1C1E4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42856" y="6533880"/>
            <a:ext cx="3132268" cy="138499"/>
          </a:xfrm>
        </p:spPr>
        <p:txBody>
          <a:bodyPr/>
          <a:lstStyle/>
          <a:p>
            <a:r>
              <a:rPr lang="en-US" dirty="0"/>
              <a:t>EU Sustainability Reporting Regulation |  www.ecogood.org  |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C0EC4-ED9A-6068-A7BE-AA7ED97AC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801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A3E10-FABA-D6DC-8C2E-05225337C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 Reporting Regulation - Interplay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CB6050-836E-4061-44C7-E2CB56ED5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42856" y="6533880"/>
            <a:ext cx="3132268" cy="138499"/>
          </a:xfrm>
        </p:spPr>
        <p:txBody>
          <a:bodyPr/>
          <a:lstStyle/>
          <a:p>
            <a:r>
              <a:rPr lang="en-US" dirty="0"/>
              <a:t>EU Sustainability Reporting Regulation |  www.ecogood.org  |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4966C1-ECED-05E0-0654-2ADB6B575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t>5</a:t>
            </a:fld>
            <a:endParaRPr lang="de-DE"/>
          </a:p>
        </p:txBody>
      </p:sp>
      <p:grpSp>
        <p:nvGrpSpPr>
          <p:cNvPr id="5" name="Content Placeholder 6">
            <a:extLst>
              <a:ext uri="{FF2B5EF4-FFF2-40B4-BE49-F238E27FC236}">
                <a16:creationId xmlns:a16="http://schemas.microsoft.com/office/drawing/2014/main" id="{4112E3E8-7A1F-F0DB-5AA2-152BF804D8E6}"/>
              </a:ext>
            </a:extLst>
          </p:cNvPr>
          <p:cNvGrpSpPr/>
          <p:nvPr/>
        </p:nvGrpSpPr>
        <p:grpSpPr bwMode="auto">
          <a:xfrm>
            <a:off x="-756592" y="1657144"/>
            <a:ext cx="5985854" cy="4574001"/>
            <a:chOff x="0" y="0"/>
            <a:chExt cx="5985854" cy="4574001"/>
          </a:xfrm>
        </p:grpSpPr>
        <p:sp>
          <p:nvSpPr>
            <p:cNvPr id="6" name="Shape 5">
              <a:extLst>
                <a:ext uri="{FF2B5EF4-FFF2-40B4-BE49-F238E27FC236}">
                  <a16:creationId xmlns:a16="http://schemas.microsoft.com/office/drawing/2014/main" id="{DDD494C6-E694-FC23-1989-133B5272286E}"/>
                </a:ext>
              </a:extLst>
            </p:cNvPr>
            <p:cNvSpPr/>
            <p:nvPr/>
          </p:nvSpPr>
          <p:spPr bwMode="auto">
            <a:xfrm>
              <a:off x="2764226" y="2058300"/>
              <a:ext cx="2515700" cy="2515700"/>
            </a:xfrm>
            <a:prstGeom prst="gear9">
              <a:avLst>
                <a:gd name="adj1" fmla="val 10000"/>
                <a:gd name="adj2" fmla="val 1763"/>
              </a:avLst>
            </a:prstGeom>
            <a:solidFill>
              <a:srgbClr val="279C90"/>
            </a:solidFill>
            <a:ln w="254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33020" tIns="33020" rIns="33020" bIns="33020" numCol="1" spcCol="1270" anchor="ctr" anchorCtr="0">
              <a:noAutofit/>
            </a:bodyPr>
            <a:lstStyle/>
            <a:p>
              <a:pPr marL="0" lvl="0" indent="0" algn="ctr" defTabSz="1155699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2400" dirty="0"/>
                <a:t>EU </a:t>
              </a:r>
              <a:r>
                <a:rPr lang="de-DE" sz="2400" dirty="0" err="1"/>
                <a:t>Taxonomy</a:t>
              </a:r>
              <a:endParaRPr lang="de-DE" sz="2400" dirty="0"/>
            </a:p>
          </p:txBody>
        </p:sp>
        <p:sp>
          <p:nvSpPr>
            <p:cNvPr id="7" name="Shape 6">
              <a:extLst>
                <a:ext uri="{FF2B5EF4-FFF2-40B4-BE49-F238E27FC236}">
                  <a16:creationId xmlns:a16="http://schemas.microsoft.com/office/drawing/2014/main" id="{98D81BA1-F92B-B23B-3876-F90941EF0F21}"/>
                </a:ext>
              </a:extLst>
            </p:cNvPr>
            <p:cNvSpPr/>
            <p:nvPr/>
          </p:nvSpPr>
          <p:spPr bwMode="auto">
            <a:xfrm>
              <a:off x="1300546" y="1463680"/>
              <a:ext cx="1829600" cy="1829600"/>
            </a:xfrm>
            <a:prstGeom prst="gear6">
              <a:avLst>
                <a:gd name="adj1" fmla="val 15000"/>
                <a:gd name="adj2" fmla="val 3526"/>
              </a:avLst>
            </a:prstGeom>
            <a:solidFill>
              <a:srgbClr val="279C90"/>
            </a:solidFill>
            <a:ln w="254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33020" tIns="33020" rIns="33020" bIns="33020" numCol="1" spcCol="1270" anchor="ctr" anchorCtr="0">
              <a:noAutofit/>
            </a:bodyPr>
            <a:lstStyle/>
            <a:p>
              <a:pPr marL="0" lvl="0" indent="0" algn="ctr" defTabSz="1155699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2400" dirty="0"/>
                <a:t>SFDR</a:t>
              </a:r>
              <a:endParaRPr sz="1600" dirty="0"/>
            </a:p>
          </p:txBody>
        </p:sp>
        <p:sp>
          <p:nvSpPr>
            <p:cNvPr id="8" name="Shape 7">
              <a:extLst>
                <a:ext uri="{FF2B5EF4-FFF2-40B4-BE49-F238E27FC236}">
                  <a16:creationId xmlns:a16="http://schemas.microsoft.com/office/drawing/2014/main" id="{A6D6B930-2741-D40A-A5BE-EA891BC76180}"/>
                </a:ext>
              </a:extLst>
            </p:cNvPr>
            <p:cNvSpPr/>
            <p:nvPr/>
          </p:nvSpPr>
          <p:spPr bwMode="auto">
            <a:xfrm rot="20700000">
              <a:off x="2325309" y="201442"/>
              <a:ext cx="1792634" cy="1792634"/>
            </a:xfrm>
            <a:prstGeom prst="gear6">
              <a:avLst>
                <a:gd name="adj1" fmla="val 15000"/>
                <a:gd name="adj2" fmla="val 3526"/>
              </a:avLst>
            </a:prstGeom>
            <a:solidFill>
              <a:srgbClr val="279C90"/>
            </a:solidFill>
            <a:ln w="254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</a:ln>
            <a:effectLst/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rot="900000" spcFirstLastPara="0" vert="horz" wrap="square" lIns="33020" tIns="33020" rIns="33020" bIns="33020" numCol="1" spcCol="1270" anchor="ctr" anchorCtr="0">
              <a:noAutofit/>
            </a:bodyPr>
            <a:lstStyle/>
            <a:p>
              <a:pPr marL="0" lvl="0" indent="0" algn="ctr" defTabSz="1155699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2000" dirty="0"/>
                <a:t>CSRD </a:t>
              </a:r>
              <a:r>
                <a:rPr lang="de-DE" sz="1400" dirty="0"/>
                <a:t>(CSDDD)</a:t>
              </a:r>
            </a:p>
          </p:txBody>
        </p:sp>
        <p:sp>
          <p:nvSpPr>
            <p:cNvPr id="9" name="Arrow: Circular 8">
              <a:extLst>
                <a:ext uri="{FF2B5EF4-FFF2-40B4-BE49-F238E27FC236}">
                  <a16:creationId xmlns:a16="http://schemas.microsoft.com/office/drawing/2014/main" id="{1577FD2D-900B-65FA-499D-5A4810AA3145}"/>
                </a:ext>
              </a:extLst>
            </p:cNvPr>
            <p:cNvSpPr/>
            <p:nvPr/>
          </p:nvSpPr>
          <p:spPr bwMode="auto">
            <a:xfrm>
              <a:off x="2574973" y="1676300"/>
              <a:ext cx="3220096" cy="3220096"/>
            </a:xfrm>
            <a:prstGeom prst="circularArrow">
              <a:avLst>
                <a:gd name="adj1" fmla="val 4688"/>
                <a:gd name="adj2" fmla="val 299029"/>
                <a:gd name="adj3" fmla="val 2524556"/>
                <a:gd name="adj4" fmla="val 15843319"/>
                <a:gd name="adj5" fmla="val 5469"/>
              </a:avLst>
            </a:prstGeom>
            <a:gradFill rotWithShape="0">
              <a:gsLst>
                <a:gs pos="0">
                  <a:srgbClr val="279C90">
                    <a:tint val="66000"/>
                    <a:satMod val="160000"/>
                  </a:srgbClr>
                </a:gs>
                <a:gs pos="50000">
                  <a:srgbClr val="279C90">
                    <a:tint val="44500"/>
                    <a:satMod val="160000"/>
                  </a:srgbClr>
                </a:gs>
                <a:gs pos="100000">
                  <a:srgbClr val="279C90">
                    <a:tint val="23500"/>
                    <a:satMod val="160000"/>
                  </a:srgbClr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/>
            <a:lstStyle/>
            <a:p>
              <a:endParaRPr lang="en-DE"/>
            </a:p>
          </p:txBody>
        </p:sp>
        <p:sp>
          <p:nvSpPr>
            <p:cNvPr id="10" name="Shape 9">
              <a:extLst>
                <a:ext uri="{FF2B5EF4-FFF2-40B4-BE49-F238E27FC236}">
                  <a16:creationId xmlns:a16="http://schemas.microsoft.com/office/drawing/2014/main" id="{1333C991-0B43-BB0D-E21E-FFBAF65DF349}"/>
                </a:ext>
              </a:extLst>
            </p:cNvPr>
            <p:cNvSpPr/>
            <p:nvPr/>
          </p:nvSpPr>
          <p:spPr bwMode="auto">
            <a:xfrm>
              <a:off x="976527" y="1057229"/>
              <a:ext cx="2339601" cy="2339601"/>
            </a:xfrm>
            <a:prstGeom prst="leftCircularArrow">
              <a:avLst>
                <a:gd name="adj1" fmla="val 6452"/>
                <a:gd name="adj2" fmla="val 429999"/>
                <a:gd name="adj3" fmla="val 10489124"/>
                <a:gd name="adj4" fmla="val 14837806"/>
                <a:gd name="adj5" fmla="val 7527"/>
              </a:avLst>
            </a:prstGeom>
            <a:gradFill rotWithShape="0">
              <a:gsLst>
                <a:gs pos="0">
                  <a:srgbClr val="279C90">
                    <a:tint val="66000"/>
                    <a:satMod val="160000"/>
                  </a:srgbClr>
                </a:gs>
                <a:gs pos="50000">
                  <a:srgbClr val="279C90">
                    <a:tint val="44500"/>
                    <a:satMod val="160000"/>
                  </a:srgbClr>
                </a:gs>
                <a:gs pos="100000">
                  <a:srgbClr val="279C90">
                    <a:tint val="23500"/>
                    <a:satMod val="160000"/>
                  </a:srgbClr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/>
            <a:lstStyle/>
            <a:p>
              <a:endParaRPr lang="en-DE"/>
            </a:p>
          </p:txBody>
        </p:sp>
        <p:sp>
          <p:nvSpPr>
            <p:cNvPr id="11" name="Arrow: Circular 10">
              <a:extLst>
                <a:ext uri="{FF2B5EF4-FFF2-40B4-BE49-F238E27FC236}">
                  <a16:creationId xmlns:a16="http://schemas.microsoft.com/office/drawing/2014/main" id="{3244F4FE-DF63-536D-0C96-2F8EB0963F44}"/>
                </a:ext>
              </a:extLst>
            </p:cNvPr>
            <p:cNvSpPr/>
            <p:nvPr/>
          </p:nvSpPr>
          <p:spPr bwMode="auto">
            <a:xfrm>
              <a:off x="1910654" y="-192841"/>
              <a:ext cx="2522560" cy="2522560"/>
            </a:xfrm>
            <a:prstGeom prst="circularArrow">
              <a:avLst>
                <a:gd name="adj1" fmla="val 5984"/>
                <a:gd name="adj2" fmla="val 394124"/>
                <a:gd name="adj3" fmla="val 13313824"/>
                <a:gd name="adj4" fmla="val 10508221"/>
                <a:gd name="adj5" fmla="val 6981"/>
              </a:avLst>
            </a:prstGeom>
            <a:gradFill rotWithShape="0">
              <a:gsLst>
                <a:gs pos="0">
                  <a:srgbClr val="279C90">
                    <a:tint val="66000"/>
                    <a:satMod val="160000"/>
                  </a:srgbClr>
                </a:gs>
                <a:gs pos="50000">
                  <a:srgbClr val="279C90">
                    <a:tint val="44500"/>
                    <a:satMod val="160000"/>
                  </a:srgbClr>
                </a:gs>
                <a:gs pos="100000">
                  <a:srgbClr val="279C90">
                    <a:tint val="23500"/>
                    <a:satMod val="160000"/>
                  </a:srgbClr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/>
            <a:lstStyle/>
            <a:p>
              <a:endParaRPr lang="en-DE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53CECDCC-2E6A-3D81-ED9E-11223EA20E26}"/>
              </a:ext>
            </a:extLst>
          </p:cNvPr>
          <p:cNvSpPr/>
          <p:nvPr/>
        </p:nvSpPr>
        <p:spPr bwMode="auto">
          <a:xfrm>
            <a:off x="5792300" y="1942743"/>
            <a:ext cx="3682752" cy="4401205"/>
          </a:xfrm>
          <a:prstGeom prst="rect">
            <a:avLst/>
          </a:prstGeom>
          <a:ln>
            <a:solidFill>
              <a:srgbClr val="009687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 sz="1400" b="1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EU </a:t>
            </a:r>
            <a:r>
              <a:rPr lang="de-DE" sz="1400" b="1" dirty="0" err="1">
                <a:solidFill>
                  <a:schemeClr val="bg1">
                    <a:lumMod val="50000"/>
                  </a:schemeClr>
                </a:solidFill>
                <a:latin typeface="Verdana"/>
              </a:rPr>
              <a:t>Taxonomy</a:t>
            </a:r>
            <a:r>
              <a:rPr lang="de-DE" sz="1400" b="1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 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Regulation</a:t>
            </a:r>
            <a:r>
              <a:rPr lang="de-DE" sz="1400" b="1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 -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Definition of which economic activities are considered sustainable </a:t>
            </a:r>
            <a:br>
              <a:rPr lang="en-US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</a:br>
            <a:endParaRPr lang="de-DE" sz="1400" dirty="0">
              <a:solidFill>
                <a:schemeClr val="bg1">
                  <a:lumMod val="50000"/>
                </a:schemeClr>
              </a:solidFill>
              <a:latin typeface="Arial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sz="1400" b="1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SFDR 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(</a:t>
            </a:r>
            <a:r>
              <a:rPr lang="de-DE" sz="1400" dirty="0" err="1">
                <a:solidFill>
                  <a:schemeClr val="bg1">
                    <a:lumMod val="50000"/>
                  </a:schemeClr>
                </a:solidFill>
                <a:latin typeface="Verdana"/>
              </a:rPr>
              <a:t>Sustainable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 Finance Disclosure Regulation) </a:t>
            </a:r>
            <a:r>
              <a:rPr lang="de-DE" sz="1400" b="1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-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Requirements for the disclosure of sustainability information in the financial sector</a:t>
            </a:r>
          </a:p>
          <a:p>
            <a:pPr>
              <a:defRPr/>
            </a:pP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 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 </a:t>
            </a:r>
            <a:endParaRPr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sz="1400" b="1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CSRD 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(Corporate </a:t>
            </a:r>
            <a:r>
              <a:rPr lang="de-DE" sz="1400" dirty="0" err="1">
                <a:solidFill>
                  <a:schemeClr val="bg1">
                    <a:lumMod val="50000"/>
                  </a:schemeClr>
                </a:solidFill>
                <a:latin typeface="Verdana"/>
              </a:rPr>
              <a:t>Sustainability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 Reporting </a:t>
            </a:r>
            <a:r>
              <a:rPr lang="de-DE" sz="1400" dirty="0" err="1">
                <a:solidFill>
                  <a:schemeClr val="bg1">
                    <a:lumMod val="50000"/>
                  </a:schemeClr>
                </a:solidFill>
                <a:latin typeface="Verdana"/>
              </a:rPr>
              <a:t>Directive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) </a:t>
            </a:r>
            <a:r>
              <a:rPr lang="de-DE" sz="1400" b="1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-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Requirements for the disclosure of sustainability information in the real economy</a:t>
            </a:r>
            <a:endParaRPr lang="de-DE" sz="14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endParaRPr lang="de-DE" sz="1400" dirty="0">
              <a:solidFill>
                <a:schemeClr val="bg1">
                  <a:lumMod val="50000"/>
                </a:schemeClr>
              </a:solidFill>
              <a:latin typeface="Arial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sz="1400" b="1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CSDDD 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(Corporate </a:t>
            </a:r>
            <a:r>
              <a:rPr lang="de-DE" sz="1400" dirty="0" err="1">
                <a:solidFill>
                  <a:schemeClr val="bg1">
                    <a:lumMod val="50000"/>
                  </a:schemeClr>
                </a:solidFill>
                <a:latin typeface="Verdana"/>
              </a:rPr>
              <a:t>Sustainability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 Due Diligence </a:t>
            </a:r>
            <a:r>
              <a:rPr lang="de-DE" sz="1400" dirty="0" err="1">
                <a:solidFill>
                  <a:schemeClr val="bg1">
                    <a:lumMod val="50000"/>
                  </a:schemeClr>
                </a:solidFill>
                <a:latin typeface="Verdana"/>
              </a:rPr>
              <a:t>Directive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) </a:t>
            </a:r>
            <a:r>
              <a:rPr lang="de-DE" sz="1400" b="1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-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 </a:t>
            </a:r>
            <a:br>
              <a:rPr lang="de-DE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</a:b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Verdana"/>
              </a:rPr>
              <a:t>aka „EU Supply Chain Law“</a:t>
            </a:r>
            <a:endParaRPr lang="de-DE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79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58ED25B5-7C84-4C01-A9BA-00E05667960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752478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58ED25B5-7C84-4C01-A9BA-00E0566796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31877079-CB00-42A4-B58A-72703A01C87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A09C83-DC3A-48DD-8B7C-9240BBC7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</p:spPr>
        <p:txBody>
          <a:bodyPr vert="horz"/>
          <a:lstStyle/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CSRD - Where to find information? </a:t>
            </a:r>
            <a:endParaRPr lang="en-US" sz="2400" b="0" strike="noStrike" spc="-1" dirty="0">
              <a:solidFill>
                <a:schemeClr val="bg1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9E1A24F-A78F-47A1-A470-33210B0B4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10796" y="6533880"/>
            <a:ext cx="3164328" cy="138499"/>
          </a:xfrm>
        </p:spPr>
        <p:txBody>
          <a:bodyPr/>
          <a:lstStyle/>
          <a:p>
            <a:r>
              <a:rPr lang="en-US" dirty="0"/>
              <a:t>EU Sustainability Reporting Regulation  |  www.ecogood.org  |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030B7-0B52-4158-87DE-5E37E328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98BDFCF-F1B6-4D49-B948-9AC33EA94C11}"/>
              </a:ext>
            </a:extLst>
          </p:cNvPr>
          <p:cNvSpPr txBox="1"/>
          <p:nvPr/>
        </p:nvSpPr>
        <p:spPr>
          <a:xfrm>
            <a:off x="3689127" y="1115645"/>
            <a:ext cx="7907478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99"/>
              </a:spcBef>
            </a:pPr>
            <a:r>
              <a:rPr lang="en-US" sz="1800" b="1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There is no lack of information.</a:t>
            </a:r>
          </a:p>
          <a:p>
            <a:pPr>
              <a:lnSpc>
                <a:spcPct val="100000"/>
              </a:lnSpc>
              <a:spcBef>
                <a:spcPts val="1199"/>
              </a:spcBef>
            </a:pPr>
            <a:r>
              <a:rPr lang="en-US" sz="1800" b="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However, the "single source of truth" is the EU Commission and the national CSR laws.</a:t>
            </a:r>
          </a:p>
          <a:p>
            <a:pPr>
              <a:lnSpc>
                <a:spcPct val="100000"/>
              </a:lnSpc>
              <a:spcBef>
                <a:spcPts val="1199"/>
              </a:spcBef>
            </a:pPr>
            <a:r>
              <a:rPr lang="en-US" sz="1800" b="0" strike="noStrike" spc="-1" dirty="0">
                <a:solidFill>
                  <a:schemeClr val="bg1">
                    <a:lumMod val="50000"/>
                  </a:schemeClr>
                </a:solidFill>
                <a:latin typeface="Arial"/>
              </a:rPr>
              <a:t>The "CSRD Essentials" publication provides a good overview.</a:t>
            </a:r>
            <a:br>
              <a:rPr lang="en-US" sz="1800" b="0" strike="noStrike" spc="-1" dirty="0">
                <a:solidFill>
                  <a:schemeClr val="tx2"/>
                </a:solidFill>
                <a:latin typeface="Arial"/>
              </a:rPr>
            </a:br>
            <a:r>
              <a:rPr lang="en-US" sz="1600" u="sng" dirty="0">
                <a:solidFill>
                  <a:srgbClr val="0563C2"/>
                </a:solidFill>
                <a:latin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https://www.globalreporting.org/CSRDEssentials</a:t>
            </a:r>
            <a:endParaRPr lang="en-US" sz="1600" u="sng" dirty="0">
              <a:solidFill>
                <a:srgbClr val="0563C2"/>
              </a:solidFill>
              <a:latin typeface="Calibri" panose="020F0502020204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3A448B-42A7-3706-B439-9BCBF76689D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395" y="1115645"/>
            <a:ext cx="2745438" cy="52433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520B775-2DD9-F661-8EFF-6EF57673A14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9127" y="2982342"/>
            <a:ext cx="5271652" cy="3376687"/>
          </a:xfrm>
          <a:prstGeom prst="rect">
            <a:avLst/>
          </a:pr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9412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58ED25B5-7C84-4C01-A9BA-00E05667960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58ED25B5-7C84-4C01-A9BA-00E0566796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31877079-CB00-42A4-B58A-72703A01C87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A09C83-DC3A-48DD-8B7C-9240BBC7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</p:spPr>
        <p:txBody>
          <a:bodyPr vert="horz"/>
          <a:lstStyle/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5A5A5A"/>
                </a:solidFill>
                <a:latin typeface="Arial"/>
              </a:rPr>
              <a:t>CSRD: Who and when?</a:t>
            </a:r>
            <a:endParaRPr lang="en-US" sz="2400" b="0" strike="noStrike" spc="-1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9E1A24F-A78F-47A1-A470-33210B0B4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10796" y="6533880"/>
            <a:ext cx="3164328" cy="138499"/>
          </a:xfrm>
        </p:spPr>
        <p:txBody>
          <a:bodyPr/>
          <a:lstStyle/>
          <a:p>
            <a:r>
              <a:rPr lang="en-US" dirty="0"/>
              <a:t>EU Sustainability Reporting Regulation  |  www.ecogood.org  |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030B7-0B52-4158-87DE-5E37E328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8EDB9B0-6584-4B85-462D-D1E41C70E9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5395" y="6390415"/>
            <a:ext cx="3132091" cy="2819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B59C2B2-6B97-BB5C-CB7D-6DD69FF019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0863" y="1100888"/>
            <a:ext cx="9285115" cy="518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38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58ED25B5-7C84-4C01-A9BA-00E05667960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58ED25B5-7C84-4C01-A9BA-00E0566796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31877079-CB00-42A4-B58A-72703A01C87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A09C83-DC3A-48DD-8B7C-9240BBC7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</p:spPr>
        <p:txBody>
          <a:bodyPr vert="horz"/>
          <a:lstStyle/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5A5A5A"/>
                </a:solidFill>
                <a:latin typeface="Arial"/>
              </a:rPr>
              <a:t>CSRD: What’s the </a:t>
            </a:r>
            <a:r>
              <a:rPr lang="en-US" spc="-1" dirty="0">
                <a:solidFill>
                  <a:srgbClr val="5A5A5A"/>
                </a:solidFill>
                <a:latin typeface="Arial"/>
              </a:rPr>
              <a:t>t</a:t>
            </a:r>
            <a:r>
              <a:rPr lang="en-US" sz="2400" b="1" strike="noStrike" spc="-1" dirty="0">
                <a:solidFill>
                  <a:srgbClr val="5A5A5A"/>
                </a:solidFill>
                <a:latin typeface="Arial"/>
              </a:rPr>
              <a:t>imeline?</a:t>
            </a:r>
            <a:endParaRPr lang="en-US" sz="2400" b="0" strike="noStrike" spc="-1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9E1A24F-A78F-47A1-A470-33210B0B4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10796" y="6533880"/>
            <a:ext cx="3164328" cy="138499"/>
          </a:xfrm>
        </p:spPr>
        <p:txBody>
          <a:bodyPr/>
          <a:lstStyle/>
          <a:p>
            <a:r>
              <a:rPr lang="en-US" dirty="0"/>
              <a:t>EU Sustainability Reporting Regulation  |  www.ecogood.org  |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030B7-0B52-4158-87DE-5E37E328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D941A8-CBD2-C384-1166-F31F8E0661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5395" y="6368562"/>
            <a:ext cx="3132091" cy="2819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5AA3CA-10E3-7BAE-A39C-DA34DAA15B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0863" y="1345794"/>
            <a:ext cx="9606391" cy="467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3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58ED25B5-7C84-4C01-A9BA-00E05667960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58ED25B5-7C84-4C01-A9BA-00E0566796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31877079-CB00-42A4-B58A-72703A01C87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A09C83-DC3A-48DD-8B7C-9240BBC7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</p:spPr>
        <p:txBody>
          <a:bodyPr vert="horz"/>
          <a:lstStyle/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5A5A5A"/>
                </a:solidFill>
                <a:latin typeface="Arial"/>
              </a:rPr>
              <a:t>Sustainability matters covered in topical ESRS – 1/2</a:t>
            </a:r>
            <a:endParaRPr lang="en-US" sz="2400" b="0" strike="noStrike" spc="-1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9E1A24F-A78F-47A1-A470-33210B0B4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10796" y="6533880"/>
            <a:ext cx="3164328" cy="138499"/>
          </a:xfrm>
        </p:spPr>
        <p:txBody>
          <a:bodyPr/>
          <a:lstStyle/>
          <a:p>
            <a:r>
              <a:rPr lang="en-US" dirty="0"/>
              <a:t>EU Sustainability Reporting Regulation  |  www.ecogood.org  |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030B7-0B52-4158-87DE-5E37E328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6B7E40E-E7AA-B3DC-976B-B12104088C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862" y="1115619"/>
            <a:ext cx="8171667" cy="52017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C019D52-FF34-4267-8702-895E4DFB97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9359" y="6035404"/>
            <a:ext cx="3132091" cy="28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06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C4GqsELbc3Y_FaMy_usk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hMFe.DPQR9Sb1TMzlcfo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35Jl_aSE04rDnj445NqM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35Jl_aSE04rDnj445NqM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35Jl_aSE04rDnj445NqM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35Jl_aSE04rDnj445NqM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35Jl_aSE04rDnj445NqM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35Jl_aSE04rDnj445NqM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35Jl_aSE04rDnj445NqMw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35Jl_aSE04rDnj445NqM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heme/theme1.xml><?xml version="1.0" encoding="utf-8"?>
<a:theme xmlns:a="http://schemas.openxmlformats.org/drawingml/2006/main" name="Office">
  <a:themeElements>
    <a:clrScheme name="Benutzerdefiniert 73">
      <a:dk1>
        <a:srgbClr val="5A5A5A"/>
      </a:dk1>
      <a:lt1>
        <a:sysClr val="window" lastClr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SZ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3"/>
          </a:solidFill>
        </a:ln>
      </a:spPr>
      <a:bodyPr lIns="108000" tIns="108000" rIns="108000" bIns="108000" rtlCol="0" anchor="ctr"/>
      <a:lstStyle>
        <a:defPPr algn="ctr">
          <a:defRPr sz="1400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24967988-4F0A-46EA-A215-DE448A34516E}" vid="{102E3431-DC69-46A4-9E70-C6A16D3C769A}"/>
    </a:ext>
  </a:extLst>
</a:theme>
</file>

<file path=ppt/theme/theme2.xml><?xml version="1.0" encoding="utf-8"?>
<a:theme xmlns:a="http://schemas.openxmlformats.org/drawingml/2006/main" name="Office">
  <a:themeElements>
    <a:clrScheme name="GWÖ">
      <a:dk1>
        <a:srgbClr val="262626"/>
      </a:dk1>
      <a:lt1>
        <a:sysClr val="window" lastClr="FFFFFF"/>
      </a:lt1>
      <a:dk2>
        <a:srgbClr val="000000"/>
      </a:dk2>
      <a:lt2>
        <a:srgbClr val="EDEDED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F7A209"/>
      </a:accent6>
      <a:hlink>
        <a:srgbClr val="003296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ECG</Template>
  <TotalTime>427</TotalTime>
  <Words>568</Words>
  <Application>Microsoft Macintosh PowerPoint</Application>
  <PresentationFormat>Widescreen</PresentationFormat>
  <Paragraphs>86</Paragraphs>
  <Slides>17</Slides>
  <Notes>11</Notes>
  <HiddenSlides>4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Calibri-Bold</vt:lpstr>
      <vt:lpstr>Roboto Condensed</vt:lpstr>
      <vt:lpstr>Verdana</vt:lpstr>
      <vt:lpstr>Wingdings</vt:lpstr>
      <vt:lpstr>Office</vt:lpstr>
      <vt:lpstr>think-cell Folie</vt:lpstr>
      <vt:lpstr>EU Sustainability Reporting regulation</vt:lpstr>
      <vt:lpstr>PowerPoint Presentation</vt:lpstr>
      <vt:lpstr>PowerPoint Presentation</vt:lpstr>
      <vt:lpstr>PowerPoint Presentation</vt:lpstr>
      <vt:lpstr>EU Reporting Regulation - Interplay</vt:lpstr>
      <vt:lpstr>CSRD - Where to find information? </vt:lpstr>
      <vt:lpstr>CSRD: Who and when?</vt:lpstr>
      <vt:lpstr>CSRD: What’s the timeline?</vt:lpstr>
      <vt:lpstr>Sustainability matters covered in topical ESRS – 1/2</vt:lpstr>
      <vt:lpstr>Sustainability matters covered in topical ESRS – 2/2</vt:lpstr>
      <vt:lpstr>PowerPoint Presentation</vt:lpstr>
      <vt:lpstr>ESRS Implementation Guidance</vt:lpstr>
      <vt:lpstr>ESRS Q&amp;A platform</vt:lpstr>
      <vt:lpstr>PowerPoint Presentation</vt:lpstr>
      <vt:lpstr>More to come…</vt:lpstr>
      <vt:lpstr>PowerPoint Presentation</vt:lpstr>
      <vt:lpstr>THANK</vt:lpstr>
    </vt:vector>
  </TitlesOfParts>
  <Company>SAP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 Reporting regulation</dc:title>
  <dc:creator>Kern, Walter</dc:creator>
  <cp:lastModifiedBy>Hagelberg, Gus</cp:lastModifiedBy>
  <cp:revision>9</cp:revision>
  <cp:lastPrinted>2020-08-25T10:33:39Z</cp:lastPrinted>
  <dcterms:created xsi:type="dcterms:W3CDTF">2024-06-16T09:44:19Z</dcterms:created>
  <dcterms:modified xsi:type="dcterms:W3CDTF">2024-06-25T11:52:44Z</dcterms:modified>
</cp:coreProperties>
</file>