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22" r:id="rId2"/>
    <p:sldId id="323" r:id="rId3"/>
    <p:sldId id="324" r:id="rId4"/>
    <p:sldId id="325" r:id="rId5"/>
    <p:sldId id="326" r:id="rId6"/>
    <p:sldId id="321" r:id="rId7"/>
    <p:sldId id="327" r:id="rId8"/>
    <p:sldId id="328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85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/>
    <p:restoredTop sz="86346" autoAdjust="0"/>
  </p:normalViewPr>
  <p:slideViewPr>
    <p:cSldViewPr snapToGrid="0" snapToObjects="1">
      <p:cViewPr varScale="1">
        <p:scale>
          <a:sx n="115" d="100"/>
          <a:sy n="115" d="100"/>
        </p:scale>
        <p:origin x="2872" y="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49" d="100"/>
          <a:sy n="49" d="100"/>
        </p:scale>
        <p:origin x="2736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BBB91D-481D-CC47-9353-D96C74B13050}" type="datetimeFigureOut">
              <a:rPr lang="en-US" smtClean="0"/>
              <a:t>6/19/24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8440EC-C0AB-924A-8FB3-E2420EA13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823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0A8BD3-EACC-D743-B7F1-3B1B7EA1A1CD}" type="datetimeFigureOut">
              <a:rPr lang="en-US" smtClean="0"/>
              <a:t>6/19/24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CD803D-95F6-6845-A6AF-4C70D781B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269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dsO-b0_r-5Y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599831" y="4280877"/>
            <a:ext cx="5486400" cy="41148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venir_Roman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Each year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ther</a:t>
            </a:r>
            <a:r>
              <a:rPr lang="en-GB" dirty="0">
                <a:solidFill>
                  <a:srgbClr val="5A5A5A"/>
                </a:solidFill>
                <a:latin typeface="Avenir_Roman"/>
              </a:rPr>
              <a:t>e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is a call for proposals.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dirty="0">
              <a:solidFill>
                <a:srgbClr val="5A5A5A"/>
              </a:solidFill>
              <a:latin typeface="Avenir_Roman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Chapters, Hubs </a:t>
            </a:r>
            <a:r>
              <a:rPr lang="en-GB" dirty="0">
                <a:solidFill>
                  <a:srgbClr val="5A5A5A"/>
                </a:solidFill>
                <a:latin typeface="Avenir_Roman"/>
              </a:rPr>
              <a:t>can submit proposals to the Delegates Assembly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dirty="0">
              <a:solidFill>
                <a:srgbClr val="5A5A5A"/>
              </a:solidFill>
              <a:latin typeface="Avenir_Roman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dirty="0">
                <a:solidFill>
                  <a:srgbClr val="5A5A5A"/>
                </a:solidFill>
                <a:latin typeface="Avenir_Roman"/>
              </a:rPr>
              <a:t>Chapters and Hubs nominate a delegate to vote on their behalf and to represent the collective view of the group.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venir_Roman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These nominated delegates will be voting on each of the proposals and it is their responsibility to make sure they are fully accountable for understanding the proposals before voting.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venir_Roman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During the delegates assembly, the voting will take place on the submitted proposals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venir_Roman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For each proposal, delegates have the option of voting once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dirty="0">
              <a:solidFill>
                <a:srgbClr val="5A5A5A"/>
              </a:solidFill>
              <a:latin typeface="Avenir_Roman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dirty="0">
                <a:solidFill>
                  <a:srgbClr val="5A5A5A"/>
                </a:solidFill>
                <a:latin typeface="Avenir_Roman"/>
              </a:rPr>
              <a:t>Please note that o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nly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 delegates can vote, guests are welcome to participate at the assembly but are not eligible to vote.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dirty="0">
              <a:solidFill>
                <a:srgbClr val="5A5A5A"/>
              </a:solidFill>
              <a:latin typeface="Avenir_Roman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This year we have 4 proposals for consideration</a:t>
            </a:r>
            <a:endParaRPr lang="en-GB" b="1" dirty="0">
              <a:solidFill>
                <a:srgbClr val="009DA5"/>
              </a:solidFill>
              <a:latin typeface="Avenir_Roman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CD803D-95F6-6845-A6AF-4C70D781BC6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2628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9DA5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Sovereign Democracy</a:t>
            </a:r>
          </a:p>
          <a:p>
            <a:pPr defTabSz="914400"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venir_Roman"/>
              <a:ea typeface="+mn-ea"/>
              <a:cs typeface="+mn-cs"/>
            </a:endParaRPr>
          </a:p>
          <a:p>
            <a:pPr defTabSz="914400"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The voting process we use within the ECG is sovereign democracy</a:t>
            </a:r>
          </a:p>
          <a:p>
            <a:pPr defTabSz="914400">
              <a:defRPr/>
            </a:pPr>
            <a:endParaRPr lang="en-GB" dirty="0">
              <a:solidFill>
                <a:srgbClr val="5A5A5A"/>
              </a:solidFill>
              <a:latin typeface="Avenir_Roman"/>
            </a:endParaRPr>
          </a:p>
          <a:p>
            <a:pPr defTabSz="914400">
              <a:defRPr/>
            </a:pPr>
            <a:r>
              <a:rPr lang="en-GB" dirty="0">
                <a:solidFill>
                  <a:srgbClr val="5A5A5A"/>
                </a:solidFill>
                <a:latin typeface="Avenir_Roman"/>
              </a:rPr>
              <a:t>This is a method developed by the university of Graz</a:t>
            </a:r>
          </a:p>
          <a:p>
            <a:pPr defTabSz="914400"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venir_Roman"/>
              <a:ea typeface="+mn-ea"/>
              <a:cs typeface="+mn-cs"/>
            </a:endParaRPr>
          </a:p>
          <a:p>
            <a:pPr defTabSz="914400"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Scholars at the university realised that every rule (existing or alternative) restricts the liberty of citizens and causes pain in the population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venir_Roman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This procedure from the University of Graz, finds the rule that causes the least pain in the overall population and restricts liberty in the least possible degree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CD803D-95F6-6845-A6AF-4C70D781BC6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9289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93738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venir_Roman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In order to assess the level of pain…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dirty="0">
              <a:solidFill>
                <a:srgbClr val="5A5A5A"/>
              </a:solidFill>
              <a:latin typeface="Avenir_Roman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Delegates don’t show their affirmation or agreement but instead 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show their level of resistance against every single proposal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venir_Roman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venir_Roman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b="1" dirty="0">
              <a:solidFill>
                <a:srgbClr val="5A5A5A"/>
              </a:solidFill>
              <a:latin typeface="Avenir_Roman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009DA5"/>
              </a:solidFill>
              <a:effectLst/>
              <a:uLnTx/>
              <a:uFillTx/>
              <a:latin typeface="Avenir_Roman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CD803D-95F6-6845-A6AF-4C70D781BC6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7878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venir_Roman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Basically when voting, there are three options to show your pain and your resistance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venir_Roman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First you listen to the proposal, then listen to your heart, you can close your eyes to connect with your intuition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dirty="0">
              <a:solidFill>
                <a:srgbClr val="5A5A5A"/>
              </a:solidFill>
              <a:latin typeface="Avenir_Roman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Sense whether there is any resistance, is there any tension or pain.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dirty="0">
              <a:solidFill>
                <a:srgbClr val="5A5A5A"/>
              </a:solidFill>
              <a:latin typeface="Avenir_Roman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How much resistance can you feel?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dirty="0">
              <a:solidFill>
                <a:srgbClr val="5A5A5A"/>
              </a:solidFill>
              <a:latin typeface="Avenir_Roman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venir_Roman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venir_Roman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CD803D-95F6-6845-A6AF-4C70D781BC6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0496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b="1" dirty="0">
              <a:solidFill>
                <a:srgbClr val="5A5A5A"/>
              </a:solidFill>
              <a:latin typeface="Avenir_Roman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b="1" dirty="0">
                <a:solidFill>
                  <a:srgbClr val="5A5A5A"/>
                </a:solidFill>
                <a:latin typeface="Avenir_Roman"/>
              </a:rPr>
              <a:t>T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here are three options to show your pain and your resistance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venir_Roman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solidFill>
                  <a:srgbClr val="5A5A5A"/>
                </a:solidFill>
                <a:latin typeface="Avenir_Roman"/>
              </a:rPr>
              <a:t>If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there is no pain, there is no energy for resistance and you should vote “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agree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”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venir_Roman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If there is some pain some resistance, you declare “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partial agreement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”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venir_Roman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If there is strong pain, there is a lot of energy for resistance, then you vote “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opposed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”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CD803D-95F6-6845-A6AF-4C70D781BC6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9903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venir_Roman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All delegates have a chance to vote today.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dirty="0">
              <a:solidFill>
                <a:srgbClr val="5A5A5A"/>
              </a:solidFill>
              <a:latin typeface="Avenir_Roman"/>
            </a:endParaRPr>
          </a:p>
          <a:p>
            <a:pPr algn="l"/>
            <a:r>
              <a:rPr lang="en-GB" b="1" i="0" dirty="0">
                <a:solidFill>
                  <a:srgbClr val="5A5A5A"/>
                </a:solidFill>
                <a:effectLst/>
                <a:latin typeface="Avenir_Roman"/>
              </a:rPr>
              <a:t>Voting is by name / Results will only be shown in a generalized manner</a:t>
            </a:r>
            <a:br>
              <a:rPr lang="en-GB" b="1" i="0" dirty="0">
                <a:solidFill>
                  <a:srgbClr val="5A5A5A"/>
                </a:solidFill>
                <a:effectLst/>
                <a:latin typeface="Avenir_Roman"/>
              </a:rPr>
            </a:br>
            <a:endParaRPr lang="en-GB" b="0" i="0" dirty="0">
              <a:solidFill>
                <a:srgbClr val="5A5A5A"/>
              </a:solidFill>
              <a:effectLst/>
              <a:latin typeface="Avenir_Roman"/>
            </a:endParaRPr>
          </a:p>
          <a:p>
            <a:pPr algn="l"/>
            <a:r>
              <a:rPr lang="en-GB" b="0" i="0" dirty="0">
                <a:solidFill>
                  <a:srgbClr val="5A5A5A"/>
                </a:solidFill>
                <a:effectLst/>
                <a:latin typeface="Avenir_Roman"/>
              </a:rPr>
              <a:t>Delegates will receive an email with the individual link to the lime survey</a:t>
            </a:r>
          </a:p>
          <a:p>
            <a:pPr algn="l"/>
            <a:endParaRPr lang="en-GB" b="0" i="0" dirty="0">
              <a:solidFill>
                <a:srgbClr val="5A5A5A"/>
              </a:solidFill>
              <a:effectLst/>
              <a:latin typeface="Avenir_Roman"/>
            </a:endParaRPr>
          </a:p>
          <a:p>
            <a:pPr algn="l"/>
            <a:r>
              <a:rPr lang="en-GB" b="0" i="0" dirty="0">
                <a:solidFill>
                  <a:srgbClr val="5A5A5A"/>
                </a:solidFill>
                <a:effectLst/>
                <a:latin typeface="Avenir_Roman"/>
              </a:rPr>
              <a:t>Voting will be open during a specified period of the DA</a:t>
            </a:r>
          </a:p>
          <a:p>
            <a:pPr algn="l"/>
            <a:endParaRPr lang="en-GB" b="0" i="0" dirty="0">
              <a:solidFill>
                <a:srgbClr val="5A5A5A"/>
              </a:solidFill>
              <a:effectLst/>
              <a:latin typeface="Avenir_Roman"/>
            </a:endParaRPr>
          </a:p>
          <a:p>
            <a:pPr algn="l"/>
            <a:r>
              <a:rPr lang="en-GB" b="0" i="0" dirty="0">
                <a:solidFill>
                  <a:srgbClr val="5A5A5A"/>
                </a:solidFill>
                <a:effectLst/>
                <a:latin typeface="Avenir_Roman"/>
              </a:rPr>
              <a:t>Delegates can save, change and resubmit their votes at any point during the voting period until a specified time</a:t>
            </a:r>
          </a:p>
          <a:p>
            <a:pPr algn="l"/>
            <a:endParaRPr lang="en-GB" b="0" i="0" dirty="0">
              <a:solidFill>
                <a:srgbClr val="5A5A5A"/>
              </a:solidFill>
              <a:effectLst/>
              <a:latin typeface="Avenir_Roman"/>
            </a:endParaRPr>
          </a:p>
          <a:p>
            <a:pPr algn="l"/>
            <a:r>
              <a:rPr lang="en-GB" b="0" i="0" dirty="0">
                <a:solidFill>
                  <a:srgbClr val="5A5A5A"/>
                </a:solidFill>
                <a:effectLst/>
                <a:latin typeface="Avenir_Roman"/>
              </a:rPr>
              <a:t>The voting submitted, when the polls are closed will count as their final vote</a:t>
            </a:r>
          </a:p>
          <a:p>
            <a:pPr algn="l"/>
            <a:endParaRPr lang="en-GB" b="0" i="0" dirty="0">
              <a:solidFill>
                <a:srgbClr val="5A5A5A"/>
              </a:solidFill>
              <a:effectLst/>
              <a:latin typeface="Avenir_Roman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venir_Roman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dirty="0">
              <a:solidFill>
                <a:srgbClr val="5A5A5A"/>
              </a:solidFill>
              <a:latin typeface="Avenir_Roman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venir_Roman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CD803D-95F6-6845-A6AF-4C70D781BC6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9516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All the votes are then counted and 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the proposal with the least resistance goes through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.</a:t>
            </a:r>
          </a:p>
          <a:p>
            <a:pPr>
              <a:defRPr/>
            </a:pPr>
            <a:endParaRPr lang="en-GB" sz="1600" dirty="0">
              <a:solidFill>
                <a:srgbClr val="5A5A5A"/>
              </a:solidFill>
              <a:latin typeface="Avenir_Roman"/>
            </a:endParaRPr>
          </a:p>
          <a:p>
            <a:pPr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If there is strong resistance to any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proposa</a:t>
            </a:r>
            <a:r>
              <a:rPr lang="en-GB" sz="1600" dirty="0">
                <a:solidFill>
                  <a:srgbClr val="5A5A5A"/>
                </a:solidFill>
                <a:latin typeface="Avenir_Roman"/>
              </a:rPr>
              <a:t>l and each of it’s alternatives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, then the proposal is not passed.</a:t>
            </a:r>
          </a:p>
          <a:p>
            <a:pPr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venir_Roman"/>
              <a:ea typeface="+mn-ea"/>
              <a:cs typeface="+mn-cs"/>
            </a:endParaRPr>
          </a:p>
          <a:p>
            <a:pPr>
              <a:defRPr/>
            </a:pPr>
            <a:r>
              <a:rPr lang="en-GB" sz="1600" b="0" i="0" dirty="0">
                <a:solidFill>
                  <a:srgbClr val="5A5A5A"/>
                </a:solidFill>
                <a:effectLst/>
                <a:latin typeface="Avenir_Roman"/>
              </a:rPr>
              <a:t>Voting results will </a:t>
            </a:r>
            <a:r>
              <a:rPr lang="en-GB" sz="1600" b="0" i="0" dirty="0" err="1">
                <a:solidFill>
                  <a:srgbClr val="5A5A5A"/>
                </a:solidFill>
                <a:effectLst/>
                <a:latin typeface="Avenir_Roman"/>
              </a:rPr>
              <a:t>bepublished</a:t>
            </a:r>
            <a:r>
              <a:rPr lang="en-GB" sz="1600" b="0" i="0" dirty="0">
                <a:solidFill>
                  <a:srgbClr val="5A5A5A"/>
                </a:solidFill>
                <a:effectLst/>
                <a:latin typeface="Avenir_Roman"/>
              </a:rPr>
              <a:t> on the second day of the DA</a:t>
            </a:r>
          </a:p>
          <a:p>
            <a:pPr>
              <a:defRPr/>
            </a:pPr>
            <a:endParaRPr lang="en-GB" sz="1600" dirty="0">
              <a:solidFill>
                <a:srgbClr val="5A5A5A"/>
              </a:solidFill>
              <a:latin typeface="Avenir_Roman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Link to Ted Talk by Christian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Felber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: 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52CC"/>
                </a:solidFill>
                <a:effectLst/>
                <a:uLnTx/>
                <a:uFillTx/>
                <a:latin typeface="Avenir_Roman"/>
                <a:ea typeface="+mn-ea"/>
                <a:cs typeface="+mn-cs"/>
                <a:hlinkClick r:id="rId3"/>
              </a:rPr>
              <a:t>https://www.youtube.com/watch?v=dsO-b0_r-5Y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venir_Roman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9DA5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Limesurvey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09DA5"/>
              </a:solidFill>
              <a:effectLst/>
              <a:uLnTx/>
              <a:uFillTx/>
              <a:latin typeface="Avenir_Roman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venir_Roman"/>
              <a:ea typeface="+mn-ea"/>
              <a:cs typeface="+mn-cs"/>
            </a:endParaRPr>
          </a:p>
          <a:p>
            <a:pPr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venir_Roman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CD803D-95F6-6845-A6AF-4C70D781BC6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4883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Here is an example of the </a:t>
            </a:r>
            <a:r>
              <a:rPr lang="en-GB" dirty="0" err="1"/>
              <a:t>limesurvey</a:t>
            </a:r>
            <a:r>
              <a:rPr lang="en-GB" dirty="0"/>
              <a:t> voting template.</a:t>
            </a:r>
            <a:endParaRPr lang="en-GB" b="0" i="0" dirty="0">
              <a:solidFill>
                <a:srgbClr val="5A5A5A"/>
              </a:solidFill>
              <a:effectLst/>
              <a:latin typeface="Avenir_Roman"/>
            </a:endParaRPr>
          </a:p>
          <a:p>
            <a:pPr algn="l"/>
            <a:endParaRPr lang="en-GB" dirty="0">
              <a:solidFill>
                <a:srgbClr val="5A5A5A"/>
              </a:solidFill>
              <a:latin typeface="Avenir_Roman"/>
            </a:endParaRPr>
          </a:p>
          <a:p>
            <a:pPr algn="l"/>
            <a:r>
              <a:rPr lang="en-GB" b="0" i="0" dirty="0">
                <a:solidFill>
                  <a:srgbClr val="5A5A5A"/>
                </a:solidFill>
                <a:effectLst/>
                <a:latin typeface="Avenir_Roman"/>
              </a:rPr>
              <a:t>There are </a:t>
            </a:r>
            <a:r>
              <a:rPr lang="en-GB" b="1" i="0" dirty="0">
                <a:solidFill>
                  <a:srgbClr val="5A5A5A"/>
                </a:solidFill>
                <a:effectLst/>
                <a:latin typeface="Avenir_Roman"/>
              </a:rPr>
              <a:t>at least 2 rows</a:t>
            </a:r>
            <a:r>
              <a:rPr lang="en-GB" b="0" i="0" dirty="0">
                <a:solidFill>
                  <a:srgbClr val="5A5A5A"/>
                </a:solidFill>
                <a:effectLst/>
                <a:latin typeface="Avenir_Roman"/>
              </a:rPr>
              <a:t> for the options</a:t>
            </a:r>
          </a:p>
          <a:p>
            <a:r>
              <a:rPr lang="en-GB" dirty="0"/>
              <a:t>1) You will be asked if you wish to reject the proposal</a:t>
            </a:r>
          </a:p>
          <a:p>
            <a:r>
              <a:rPr lang="en-GB" dirty="0"/>
              <a:t>2)  If you wish to accept the proposal with no changes</a:t>
            </a:r>
          </a:p>
          <a:p>
            <a:r>
              <a:rPr lang="en-GB" b="0" i="0" dirty="0">
                <a:solidFill>
                  <a:srgbClr val="5A5A5A"/>
                </a:solidFill>
                <a:effectLst/>
                <a:latin typeface="Avenir_Roman"/>
              </a:rPr>
              <a:t>Then there may be additional options if there are alternatives or variants to the main proposal. One for each variant if applicable</a:t>
            </a:r>
          </a:p>
          <a:p>
            <a:pPr algn="l"/>
            <a:endParaRPr lang="en-GB" b="0" i="0" dirty="0">
              <a:solidFill>
                <a:srgbClr val="5A5A5A"/>
              </a:solidFill>
              <a:effectLst/>
              <a:latin typeface="Avenir_Roman"/>
            </a:endParaRPr>
          </a:p>
          <a:p>
            <a:pPr algn="l"/>
            <a:r>
              <a:rPr lang="en-GB" b="0" i="0" dirty="0">
                <a:solidFill>
                  <a:srgbClr val="5A5A5A"/>
                </a:solidFill>
                <a:effectLst/>
                <a:latin typeface="Avenir_Roman"/>
              </a:rPr>
              <a:t>There are </a:t>
            </a:r>
            <a:r>
              <a:rPr lang="en-GB" b="1" i="0" dirty="0">
                <a:solidFill>
                  <a:srgbClr val="5A5A5A"/>
                </a:solidFill>
                <a:effectLst/>
                <a:latin typeface="Avenir_Roman"/>
              </a:rPr>
              <a:t>always 3 columns</a:t>
            </a:r>
            <a:r>
              <a:rPr lang="en-GB" b="0" i="0" dirty="0">
                <a:solidFill>
                  <a:srgbClr val="5A5A5A"/>
                </a:solidFill>
                <a:effectLst/>
                <a:latin typeface="Avenir_Roman"/>
              </a:rPr>
              <a:t> to express your resistance against any of the options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5A5A5A"/>
                </a:solidFill>
                <a:effectLst/>
                <a:latin typeface="Avenir_Roman"/>
              </a:rPr>
              <a:t>0 = agree, accept the option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5A5A5A"/>
                </a:solidFill>
                <a:effectLst/>
                <a:latin typeface="Avenir_Roman"/>
              </a:rPr>
              <a:t>1 = partial agreement, can live with it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5A5A5A"/>
                </a:solidFill>
                <a:effectLst/>
                <a:latin typeface="Avenir_Roman"/>
              </a:rPr>
              <a:t>2 = opposed</a:t>
            </a:r>
          </a:p>
          <a:p>
            <a:pPr algn="l"/>
            <a:endParaRPr lang="en-GB" b="0" i="0" dirty="0">
              <a:solidFill>
                <a:srgbClr val="5A5A5A"/>
              </a:solidFill>
              <a:effectLst/>
              <a:latin typeface="Avenir_Roman"/>
            </a:endParaRPr>
          </a:p>
          <a:p>
            <a:pPr algn="l"/>
            <a:r>
              <a:rPr lang="en-GB" b="0" i="0" dirty="0">
                <a:solidFill>
                  <a:srgbClr val="5A5A5A"/>
                </a:solidFill>
                <a:effectLst/>
                <a:latin typeface="Avenir_Roman"/>
              </a:rPr>
              <a:t>If you wish to </a:t>
            </a:r>
            <a:r>
              <a:rPr lang="en-GB" b="1" i="0" dirty="0">
                <a:solidFill>
                  <a:srgbClr val="5A5A5A"/>
                </a:solidFill>
                <a:effectLst/>
                <a:latin typeface="Avenir_Roman"/>
              </a:rPr>
              <a:t>abstain from voting</a:t>
            </a:r>
            <a:r>
              <a:rPr lang="en-GB" b="0" i="0" dirty="0">
                <a:solidFill>
                  <a:srgbClr val="5A5A5A"/>
                </a:solidFill>
                <a:effectLst/>
                <a:latin typeface="Avenir_Roman"/>
              </a:rPr>
              <a:t>, please indicate </a:t>
            </a:r>
            <a:r>
              <a:rPr lang="en-GB" b="1" i="0" dirty="0">
                <a:solidFill>
                  <a:srgbClr val="5A5A5A"/>
                </a:solidFill>
                <a:effectLst/>
                <a:latin typeface="Avenir_Roman"/>
              </a:rPr>
              <a:t>0 = agree</a:t>
            </a:r>
            <a:r>
              <a:rPr lang="en-GB" b="0" i="0" dirty="0">
                <a:solidFill>
                  <a:srgbClr val="5A5A5A"/>
                </a:solidFill>
                <a:effectLst/>
                <a:latin typeface="Avenir_Roman"/>
              </a:rPr>
              <a:t> on </a:t>
            </a:r>
            <a:r>
              <a:rPr lang="en-GB" b="1" i="0" dirty="0">
                <a:solidFill>
                  <a:srgbClr val="5A5A5A"/>
                </a:solidFill>
                <a:effectLst/>
                <a:latin typeface="Avenir_Roman"/>
              </a:rPr>
              <a:t>all voting options</a:t>
            </a:r>
            <a:r>
              <a:rPr lang="en-GB" b="0" i="0" dirty="0">
                <a:solidFill>
                  <a:srgbClr val="5A5A5A"/>
                </a:solidFill>
                <a:effectLst/>
                <a:latin typeface="Avenir_Roman"/>
              </a:rPr>
              <a:t> to show that you delegate the decision to the other voters in the process.</a:t>
            </a:r>
          </a:p>
          <a:p>
            <a:pPr algn="l"/>
            <a:endParaRPr lang="en-GB" b="0" i="0" dirty="0">
              <a:solidFill>
                <a:srgbClr val="5A5A5A"/>
              </a:solidFill>
              <a:effectLst/>
              <a:latin typeface="Avenir_Roman"/>
            </a:endParaRPr>
          </a:p>
          <a:p>
            <a:pPr algn="l"/>
            <a:r>
              <a:rPr lang="en-GB" b="1" i="0" dirty="0">
                <a:solidFill>
                  <a:srgbClr val="5A5A5A"/>
                </a:solidFill>
                <a:effectLst/>
                <a:latin typeface="Avenir_Roman"/>
              </a:rPr>
              <a:t>It is mandatory to give resistance points to each option. Otherwise you can not proceed to the next proposal / question.</a:t>
            </a:r>
            <a:endParaRPr lang="en-GB" b="0" i="0" dirty="0">
              <a:solidFill>
                <a:srgbClr val="5A5A5A"/>
              </a:solidFill>
              <a:effectLst/>
              <a:latin typeface="Avenir_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CD803D-95F6-6845-A6AF-4C70D781BC6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627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FB8C4-11EF-504E-A129-D70D5C52BD4B}" type="datetimeFigureOut">
              <a:rPr lang="en-US" smtClean="0"/>
              <a:t>6/19/24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76B6C-5467-064E-8426-D5F5A7441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915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FB8C4-11EF-504E-A129-D70D5C52BD4B}" type="datetimeFigureOut">
              <a:rPr lang="en-US" smtClean="0"/>
              <a:t>6/19/24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76B6C-5467-064E-8426-D5F5A7441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242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FB8C4-11EF-504E-A129-D70D5C52BD4B}" type="datetimeFigureOut">
              <a:rPr lang="en-US" smtClean="0"/>
              <a:t>6/19/24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76B6C-5467-064E-8426-D5F5A7441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435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FB8C4-11EF-504E-A129-D70D5C52BD4B}" type="datetimeFigureOut">
              <a:rPr lang="en-US" smtClean="0"/>
              <a:t>6/19/24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76B6C-5467-064E-8426-D5F5A7441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703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FB8C4-11EF-504E-A129-D70D5C52BD4B}" type="datetimeFigureOut">
              <a:rPr lang="en-US" smtClean="0"/>
              <a:t>6/19/24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76B6C-5467-064E-8426-D5F5A7441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19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FB8C4-11EF-504E-A129-D70D5C52BD4B}" type="datetimeFigureOut">
              <a:rPr lang="en-US" smtClean="0"/>
              <a:t>6/19/24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76B6C-5467-064E-8426-D5F5A7441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7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FB8C4-11EF-504E-A129-D70D5C52BD4B}" type="datetimeFigureOut">
              <a:rPr lang="en-US" smtClean="0"/>
              <a:t>6/19/24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76B6C-5467-064E-8426-D5F5A7441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749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FB8C4-11EF-504E-A129-D70D5C52BD4B}" type="datetimeFigureOut">
              <a:rPr lang="en-US" smtClean="0"/>
              <a:t>6/19/24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76B6C-5467-064E-8426-D5F5A7441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090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FB8C4-11EF-504E-A129-D70D5C52BD4B}" type="datetimeFigureOut">
              <a:rPr lang="en-US" smtClean="0"/>
              <a:t>6/19/24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76B6C-5467-064E-8426-D5F5A7441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564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FB8C4-11EF-504E-A129-D70D5C52BD4B}" type="datetimeFigureOut">
              <a:rPr lang="en-US" smtClean="0"/>
              <a:t>6/19/24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76B6C-5467-064E-8426-D5F5A7441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665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FB8C4-11EF-504E-A129-D70D5C52BD4B}" type="datetimeFigureOut">
              <a:rPr lang="en-US" smtClean="0"/>
              <a:t>6/19/24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76B6C-5467-064E-8426-D5F5A7441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528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FB8C4-11EF-504E-A129-D70D5C52BD4B}" type="datetimeFigureOut">
              <a:rPr lang="en-US" smtClean="0"/>
              <a:t>6/19/24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276B6C-5467-064E-8426-D5F5A7441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221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3773" y="183245"/>
            <a:ext cx="8590024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400" b="1" dirty="0"/>
          </a:p>
          <a:p>
            <a:pPr algn="ctr"/>
            <a:endParaRPr lang="en-US" sz="800" b="1" dirty="0"/>
          </a:p>
          <a:p>
            <a:pPr lvl="3">
              <a:lnSpc>
                <a:spcPct val="140000"/>
              </a:lnSpc>
            </a:pPr>
            <a:endParaRPr lang="en-US" b="1" dirty="0">
              <a:solidFill>
                <a:srgbClr val="31859C"/>
              </a:solidFill>
            </a:endParaRPr>
          </a:p>
          <a:p>
            <a:pPr lvl="3">
              <a:lnSpc>
                <a:spcPct val="140000"/>
              </a:lnSpc>
            </a:pPr>
            <a:endParaRPr lang="en-US" sz="600" b="1" dirty="0">
              <a:solidFill>
                <a:srgbClr val="31859C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166542" y="935327"/>
            <a:ext cx="873798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17023" b="32316"/>
          <a:stretch/>
        </p:blipFill>
        <p:spPr>
          <a:xfrm>
            <a:off x="90716" y="103131"/>
            <a:ext cx="2322283" cy="6665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87819" y="83187"/>
            <a:ext cx="32987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/>
              <a:t>ECG DELEGATES ASSEMBLY</a:t>
            </a:r>
          </a:p>
          <a:p>
            <a:pPr algn="ctr"/>
            <a:r>
              <a:rPr lang="en-US" sz="2200" b="1" dirty="0">
                <a:solidFill>
                  <a:srgbClr val="31859C"/>
                </a:solidFill>
              </a:rPr>
              <a:t>PROPOSALS</a:t>
            </a:r>
            <a:endParaRPr lang="en-US" sz="2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85CDD9C-A256-43E1-B0CF-5D8C77257230}"/>
              </a:ext>
            </a:extLst>
          </p:cNvPr>
          <p:cNvGrpSpPr/>
          <p:nvPr/>
        </p:nvGrpSpPr>
        <p:grpSpPr>
          <a:xfrm>
            <a:off x="7979200" y="230569"/>
            <a:ext cx="684993" cy="406800"/>
            <a:chOff x="1378821" y="1990932"/>
            <a:chExt cx="684993" cy="40680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F4AB7B7-1EB0-413B-A778-B330D2ADF34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4318" t="17022" r="36932" b="53319"/>
            <a:stretch/>
          </p:blipFill>
          <p:spPr>
            <a:xfrm>
              <a:off x="1378821" y="1990932"/>
              <a:ext cx="457200" cy="406800"/>
            </a:xfrm>
            <a:prstGeom prst="rect">
              <a:avLst/>
            </a:prstGeom>
          </p:spPr>
        </p:pic>
        <p:sp>
          <p:nvSpPr>
            <p:cNvPr id="10" name="Rounded Rectangle 5">
              <a:extLst>
                <a:ext uri="{FF2B5EF4-FFF2-40B4-BE49-F238E27FC236}">
                  <a16:creationId xmlns:a16="http://schemas.microsoft.com/office/drawing/2014/main" id="{2D39CF03-20FA-4A99-B561-1F96E0BC2D18}"/>
                </a:ext>
              </a:extLst>
            </p:cNvPr>
            <p:cNvSpPr/>
            <p:nvPr/>
          </p:nvSpPr>
          <p:spPr>
            <a:xfrm>
              <a:off x="1814341" y="2118148"/>
              <a:ext cx="249473" cy="254432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normAutofit fontScale="92500" lnSpcReduction="20000"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sp>
        <p:nvSpPr>
          <p:cNvPr id="28" name="Rectangle 27"/>
          <p:cNvSpPr/>
          <p:nvPr/>
        </p:nvSpPr>
        <p:spPr>
          <a:xfrm>
            <a:off x="362313" y="856800"/>
            <a:ext cx="842617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GB" sz="800" b="1" u="sng" dirty="0"/>
          </a:p>
          <a:p>
            <a:pPr marL="285750" indent="-285750">
              <a:buFont typeface="Arial"/>
              <a:buChar char="•"/>
            </a:pPr>
            <a:r>
              <a:rPr lang="en-GB" sz="1600" dirty="0"/>
              <a:t>Submission and review of proposals from across the movement </a:t>
            </a:r>
          </a:p>
          <a:p>
            <a:pPr marL="285750" indent="-285750">
              <a:buFont typeface="Arial"/>
              <a:buChar char="•"/>
            </a:pPr>
            <a:r>
              <a:rPr lang="en-GB" sz="1600" dirty="0"/>
              <a:t>Proposal workshops and revisions leading up to the voting at the Delegates Assembly</a:t>
            </a:r>
          </a:p>
          <a:p>
            <a:pPr marL="285750" indent="-285750">
              <a:buFont typeface="Arial"/>
              <a:buChar char="•"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Delegates are accountable to ensure a full understanding of the proposals before voting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GB" sz="1600" dirty="0">
                <a:solidFill>
                  <a:prstClr val="black"/>
                </a:solidFill>
                <a:latin typeface="Calibri"/>
              </a:rPr>
              <a:t>Only delegates have voting rights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166542" y="2083800"/>
            <a:ext cx="873798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E1F817E3-4C8F-1B25-1A42-A7DC6251B7A0}"/>
              </a:ext>
            </a:extLst>
          </p:cNvPr>
          <p:cNvSpPr txBox="1"/>
          <p:nvPr/>
        </p:nvSpPr>
        <p:spPr>
          <a:xfrm>
            <a:off x="822665" y="2846491"/>
            <a:ext cx="78415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27AF59E-596D-5165-AF04-1A96DFFDBCDB}"/>
              </a:ext>
            </a:extLst>
          </p:cNvPr>
          <p:cNvCxnSpPr/>
          <p:nvPr/>
        </p:nvCxnSpPr>
        <p:spPr>
          <a:xfrm>
            <a:off x="90716" y="5546470"/>
            <a:ext cx="873798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C58CEEEF-F361-930F-4F48-0EB1820782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507" y="2422184"/>
            <a:ext cx="7772400" cy="2826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985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3773" y="183245"/>
            <a:ext cx="8590024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400" b="1" dirty="0"/>
          </a:p>
          <a:p>
            <a:pPr algn="ctr"/>
            <a:endParaRPr lang="en-US" sz="800" b="1" dirty="0"/>
          </a:p>
          <a:p>
            <a:pPr lvl="3">
              <a:lnSpc>
                <a:spcPct val="140000"/>
              </a:lnSpc>
            </a:pPr>
            <a:endParaRPr lang="en-US" b="1" dirty="0">
              <a:solidFill>
                <a:srgbClr val="31859C"/>
              </a:solidFill>
            </a:endParaRPr>
          </a:p>
          <a:p>
            <a:pPr lvl="3">
              <a:lnSpc>
                <a:spcPct val="140000"/>
              </a:lnSpc>
            </a:pPr>
            <a:endParaRPr lang="en-US" sz="600" b="1" dirty="0">
              <a:solidFill>
                <a:srgbClr val="31859C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156773" y="935327"/>
            <a:ext cx="873798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17023" b="32316"/>
          <a:stretch/>
        </p:blipFill>
        <p:spPr>
          <a:xfrm>
            <a:off x="90716" y="103131"/>
            <a:ext cx="2322283" cy="6665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40000" y="83187"/>
            <a:ext cx="39943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/>
              <a:t>ECG DELEGATES ASSEMBLY</a:t>
            </a:r>
          </a:p>
          <a:p>
            <a:r>
              <a:rPr lang="en-US" sz="2200" b="1" dirty="0">
                <a:solidFill>
                  <a:srgbClr val="31859C"/>
                </a:solidFill>
              </a:rPr>
              <a:t>VOTING </a:t>
            </a:r>
            <a:r>
              <a:rPr lang="mr-IN" sz="2200" b="1" dirty="0">
                <a:solidFill>
                  <a:srgbClr val="31859C"/>
                </a:solidFill>
              </a:rPr>
              <a:t>–</a:t>
            </a:r>
            <a:r>
              <a:rPr lang="en-US" sz="2200" b="1" dirty="0">
                <a:solidFill>
                  <a:srgbClr val="31859C"/>
                </a:solidFill>
              </a:rPr>
              <a:t> Sovereign Democracy</a:t>
            </a:r>
            <a:endParaRPr lang="en-US" sz="2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85CDD9C-A256-43E1-B0CF-5D8C77257230}"/>
              </a:ext>
            </a:extLst>
          </p:cNvPr>
          <p:cNvGrpSpPr/>
          <p:nvPr/>
        </p:nvGrpSpPr>
        <p:grpSpPr>
          <a:xfrm>
            <a:off x="7979200" y="230569"/>
            <a:ext cx="684993" cy="406800"/>
            <a:chOff x="1378821" y="1990932"/>
            <a:chExt cx="684993" cy="40680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F4AB7B7-1EB0-413B-A778-B330D2ADF34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4318" t="17022" r="36932" b="53319"/>
            <a:stretch/>
          </p:blipFill>
          <p:spPr>
            <a:xfrm>
              <a:off x="1378821" y="1990932"/>
              <a:ext cx="457200" cy="406800"/>
            </a:xfrm>
            <a:prstGeom prst="rect">
              <a:avLst/>
            </a:prstGeom>
          </p:spPr>
        </p:pic>
        <p:sp>
          <p:nvSpPr>
            <p:cNvPr id="10" name="Rounded Rectangle 5">
              <a:extLst>
                <a:ext uri="{FF2B5EF4-FFF2-40B4-BE49-F238E27FC236}">
                  <a16:creationId xmlns:a16="http://schemas.microsoft.com/office/drawing/2014/main" id="{2D39CF03-20FA-4A99-B561-1F96E0BC2D18}"/>
                </a:ext>
              </a:extLst>
            </p:cNvPr>
            <p:cNvSpPr/>
            <p:nvPr/>
          </p:nvSpPr>
          <p:spPr>
            <a:xfrm>
              <a:off x="1814341" y="2118148"/>
              <a:ext cx="249473" cy="254432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normAutofit fontScale="92500" lnSpcReduction="20000"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2</a:t>
              </a:r>
            </a:p>
          </p:txBody>
        </p:sp>
      </p:grpSp>
      <p:sp>
        <p:nvSpPr>
          <p:cNvPr id="28" name="Rectangle 27"/>
          <p:cNvSpPr/>
          <p:nvPr/>
        </p:nvSpPr>
        <p:spPr>
          <a:xfrm>
            <a:off x="362313" y="813812"/>
            <a:ext cx="84261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GB" sz="800" b="1" u="sng" dirty="0"/>
          </a:p>
          <a:p>
            <a:pPr marL="285750" indent="-285750">
              <a:buFont typeface="Arial"/>
              <a:buChar char="•"/>
            </a:pPr>
            <a:r>
              <a:rPr lang="en-GB" sz="1600" dirty="0"/>
              <a:t>The voting procedure we use within the ECG Delegates Assembly is Sovereign Democracy</a:t>
            </a:r>
          </a:p>
          <a:p>
            <a:pPr marL="285750" indent="-285750">
              <a:buFont typeface="Arial"/>
              <a:buChar char="•"/>
            </a:pPr>
            <a:r>
              <a:rPr lang="en-GB" sz="1600" dirty="0"/>
              <a:t>A method developed by the University of Graz</a:t>
            </a:r>
          </a:p>
        </p:txBody>
      </p:sp>
      <p:cxnSp>
        <p:nvCxnSpPr>
          <p:cNvPr id="34" name="Straight Connector 33"/>
          <p:cNvCxnSpPr/>
          <p:nvPr/>
        </p:nvCxnSpPr>
        <p:spPr>
          <a:xfrm>
            <a:off x="166542" y="1503506"/>
            <a:ext cx="873798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4543" y="1686167"/>
            <a:ext cx="6769225" cy="451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6255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3773" y="183245"/>
            <a:ext cx="8590024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400" b="1" dirty="0"/>
          </a:p>
          <a:p>
            <a:pPr algn="ctr"/>
            <a:endParaRPr lang="en-US" sz="800" b="1" dirty="0"/>
          </a:p>
          <a:p>
            <a:pPr lvl="3">
              <a:lnSpc>
                <a:spcPct val="140000"/>
              </a:lnSpc>
            </a:pPr>
            <a:endParaRPr lang="en-US" b="1" dirty="0">
              <a:solidFill>
                <a:srgbClr val="31859C"/>
              </a:solidFill>
            </a:endParaRPr>
          </a:p>
          <a:p>
            <a:pPr lvl="3">
              <a:lnSpc>
                <a:spcPct val="140000"/>
              </a:lnSpc>
            </a:pPr>
            <a:endParaRPr lang="en-US" sz="600" b="1" dirty="0">
              <a:solidFill>
                <a:srgbClr val="31859C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156773" y="935327"/>
            <a:ext cx="873798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17023" b="32316"/>
          <a:stretch/>
        </p:blipFill>
        <p:spPr>
          <a:xfrm>
            <a:off x="90716" y="103131"/>
            <a:ext cx="2322283" cy="6665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40000" y="83187"/>
            <a:ext cx="39943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/>
              <a:t>ECG DELEGATES ASSEMBLY</a:t>
            </a:r>
          </a:p>
          <a:p>
            <a:r>
              <a:rPr lang="en-US" sz="2200" b="1" dirty="0">
                <a:solidFill>
                  <a:srgbClr val="31859C"/>
                </a:solidFill>
              </a:rPr>
              <a:t>VOTING </a:t>
            </a:r>
            <a:r>
              <a:rPr lang="mr-IN" sz="2200" b="1" dirty="0">
                <a:solidFill>
                  <a:srgbClr val="31859C"/>
                </a:solidFill>
              </a:rPr>
              <a:t>–</a:t>
            </a:r>
            <a:r>
              <a:rPr lang="en-US" sz="2200" b="1" dirty="0">
                <a:solidFill>
                  <a:srgbClr val="31859C"/>
                </a:solidFill>
              </a:rPr>
              <a:t> Sovereign Democracy</a:t>
            </a:r>
            <a:endParaRPr lang="en-US" sz="2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85CDD9C-A256-43E1-B0CF-5D8C77257230}"/>
              </a:ext>
            </a:extLst>
          </p:cNvPr>
          <p:cNvGrpSpPr/>
          <p:nvPr/>
        </p:nvGrpSpPr>
        <p:grpSpPr>
          <a:xfrm>
            <a:off x="7979200" y="230569"/>
            <a:ext cx="684993" cy="406800"/>
            <a:chOff x="1378821" y="1990932"/>
            <a:chExt cx="684993" cy="40680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F4AB7B7-1EB0-413B-A778-B330D2ADF34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4318" t="17022" r="36932" b="53319"/>
            <a:stretch/>
          </p:blipFill>
          <p:spPr>
            <a:xfrm>
              <a:off x="1378821" y="1990932"/>
              <a:ext cx="457200" cy="406800"/>
            </a:xfrm>
            <a:prstGeom prst="rect">
              <a:avLst/>
            </a:prstGeom>
          </p:spPr>
        </p:pic>
        <p:sp>
          <p:nvSpPr>
            <p:cNvPr id="10" name="Rounded Rectangle 5">
              <a:extLst>
                <a:ext uri="{FF2B5EF4-FFF2-40B4-BE49-F238E27FC236}">
                  <a16:creationId xmlns:a16="http://schemas.microsoft.com/office/drawing/2014/main" id="{2D39CF03-20FA-4A99-B561-1F96E0BC2D18}"/>
                </a:ext>
              </a:extLst>
            </p:cNvPr>
            <p:cNvSpPr/>
            <p:nvPr/>
          </p:nvSpPr>
          <p:spPr>
            <a:xfrm>
              <a:off x="1814341" y="2118148"/>
              <a:ext cx="249473" cy="254432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normAutofit fontScale="92500" lnSpcReduction="20000"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3</a:t>
              </a:r>
            </a:p>
          </p:txBody>
        </p:sp>
      </p:grpSp>
      <p:sp>
        <p:nvSpPr>
          <p:cNvPr id="28" name="Rectangle 27"/>
          <p:cNvSpPr/>
          <p:nvPr/>
        </p:nvSpPr>
        <p:spPr>
          <a:xfrm>
            <a:off x="362313" y="813812"/>
            <a:ext cx="84261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GB" sz="800" b="1" u="sng" dirty="0"/>
          </a:p>
          <a:p>
            <a:pPr marL="285750" indent="-285750">
              <a:buFont typeface="Arial"/>
              <a:buChar char="•"/>
            </a:pPr>
            <a:r>
              <a:rPr lang="en-GB" sz="1600" dirty="0"/>
              <a:t>This procedure finds the rule that causes the least pain in the overall population</a:t>
            </a:r>
          </a:p>
          <a:p>
            <a:r>
              <a:rPr lang="en-GB" sz="1600" dirty="0"/>
              <a:t>      and restricts liberty in the least possible degree</a:t>
            </a:r>
          </a:p>
        </p:txBody>
      </p:sp>
      <p:cxnSp>
        <p:nvCxnSpPr>
          <p:cNvPr id="34" name="Straight Connector 33"/>
          <p:cNvCxnSpPr/>
          <p:nvPr/>
        </p:nvCxnSpPr>
        <p:spPr>
          <a:xfrm>
            <a:off x="166542" y="1503506"/>
            <a:ext cx="873798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1119" y="1635099"/>
            <a:ext cx="6283074" cy="251924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/>
          <a:srcRect l="19145" t="6544" r="13760" b="9717"/>
          <a:stretch/>
        </p:blipFill>
        <p:spPr>
          <a:xfrm>
            <a:off x="470831" y="3736228"/>
            <a:ext cx="2801861" cy="2567124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3557149" y="2152265"/>
            <a:ext cx="49823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>
                <a:latin typeface="Apple Chancery"/>
                <a:cs typeface="Apple Chancery"/>
              </a:rPr>
              <a:t>What will cause the least pain?</a:t>
            </a:r>
          </a:p>
        </p:txBody>
      </p:sp>
    </p:spTree>
    <p:extLst>
      <p:ext uri="{BB962C8B-B14F-4D97-AF65-F5344CB8AC3E}">
        <p14:creationId xmlns:p14="http://schemas.microsoft.com/office/powerpoint/2010/main" val="12276330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3773" y="183245"/>
            <a:ext cx="8590024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400" b="1" dirty="0"/>
          </a:p>
          <a:p>
            <a:pPr algn="ctr"/>
            <a:endParaRPr lang="en-US" sz="800" b="1" dirty="0"/>
          </a:p>
          <a:p>
            <a:pPr lvl="3">
              <a:lnSpc>
                <a:spcPct val="140000"/>
              </a:lnSpc>
            </a:pPr>
            <a:endParaRPr lang="en-US" b="1" dirty="0">
              <a:solidFill>
                <a:srgbClr val="31859C"/>
              </a:solidFill>
            </a:endParaRPr>
          </a:p>
          <a:p>
            <a:pPr lvl="3">
              <a:lnSpc>
                <a:spcPct val="140000"/>
              </a:lnSpc>
            </a:pPr>
            <a:endParaRPr lang="en-US" sz="600" b="1" dirty="0">
              <a:solidFill>
                <a:srgbClr val="31859C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156773" y="935327"/>
            <a:ext cx="873798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17023" b="32316"/>
          <a:stretch/>
        </p:blipFill>
        <p:spPr>
          <a:xfrm>
            <a:off x="90716" y="103131"/>
            <a:ext cx="2322283" cy="6665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40000" y="83187"/>
            <a:ext cx="39943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/>
              <a:t>ECG DELEGATES ASSEMBLY</a:t>
            </a:r>
          </a:p>
          <a:p>
            <a:r>
              <a:rPr lang="en-US" sz="2200" b="1" dirty="0">
                <a:solidFill>
                  <a:srgbClr val="31859C"/>
                </a:solidFill>
              </a:rPr>
              <a:t>VOTING </a:t>
            </a:r>
            <a:r>
              <a:rPr lang="mr-IN" sz="2200" b="1" dirty="0">
                <a:solidFill>
                  <a:srgbClr val="31859C"/>
                </a:solidFill>
              </a:rPr>
              <a:t>–</a:t>
            </a:r>
            <a:r>
              <a:rPr lang="en-US" sz="2200" b="1" dirty="0">
                <a:solidFill>
                  <a:srgbClr val="31859C"/>
                </a:solidFill>
              </a:rPr>
              <a:t> Sovereign Democracy</a:t>
            </a:r>
            <a:endParaRPr lang="en-US" sz="2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85CDD9C-A256-43E1-B0CF-5D8C77257230}"/>
              </a:ext>
            </a:extLst>
          </p:cNvPr>
          <p:cNvGrpSpPr/>
          <p:nvPr/>
        </p:nvGrpSpPr>
        <p:grpSpPr>
          <a:xfrm>
            <a:off x="7979200" y="230569"/>
            <a:ext cx="684993" cy="406800"/>
            <a:chOff x="1378821" y="1990932"/>
            <a:chExt cx="684993" cy="40680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F4AB7B7-1EB0-413B-A778-B330D2ADF34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4318" t="17022" r="36932" b="53319"/>
            <a:stretch/>
          </p:blipFill>
          <p:spPr>
            <a:xfrm>
              <a:off x="1378821" y="1990932"/>
              <a:ext cx="457200" cy="406800"/>
            </a:xfrm>
            <a:prstGeom prst="rect">
              <a:avLst/>
            </a:prstGeom>
          </p:spPr>
        </p:pic>
        <p:sp>
          <p:nvSpPr>
            <p:cNvPr id="10" name="Rounded Rectangle 5">
              <a:extLst>
                <a:ext uri="{FF2B5EF4-FFF2-40B4-BE49-F238E27FC236}">
                  <a16:creationId xmlns:a16="http://schemas.microsoft.com/office/drawing/2014/main" id="{2D39CF03-20FA-4A99-B561-1F96E0BC2D18}"/>
                </a:ext>
              </a:extLst>
            </p:cNvPr>
            <p:cNvSpPr/>
            <p:nvPr/>
          </p:nvSpPr>
          <p:spPr>
            <a:xfrm>
              <a:off x="1814341" y="2118148"/>
              <a:ext cx="249473" cy="254432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normAutofit fontScale="92500" lnSpcReduction="20000"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5</a:t>
              </a:r>
            </a:p>
          </p:txBody>
        </p:sp>
      </p:grpSp>
      <p:sp>
        <p:nvSpPr>
          <p:cNvPr id="28" name="Rectangle 27"/>
          <p:cNvSpPr/>
          <p:nvPr/>
        </p:nvSpPr>
        <p:spPr>
          <a:xfrm>
            <a:off x="362313" y="813812"/>
            <a:ext cx="84261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GB" sz="800" b="1" u="sng" dirty="0"/>
          </a:p>
          <a:p>
            <a:pPr marL="285750" indent="-285750">
              <a:buFont typeface="Arial"/>
              <a:buChar char="•"/>
            </a:pPr>
            <a:r>
              <a:rPr lang="en-GB" sz="1600" dirty="0"/>
              <a:t>First you listen to the proposal, then listen to your heart</a:t>
            </a:r>
          </a:p>
          <a:p>
            <a:pPr marL="285750" indent="-285750">
              <a:buFont typeface="Arial"/>
              <a:buChar char="•"/>
            </a:pPr>
            <a:r>
              <a:rPr lang="en-GB" sz="1600" dirty="0"/>
              <a:t>You can close your eyes, check to see if there is any pain</a:t>
            </a:r>
          </a:p>
        </p:txBody>
      </p:sp>
      <p:cxnSp>
        <p:nvCxnSpPr>
          <p:cNvPr id="34" name="Straight Connector 33"/>
          <p:cNvCxnSpPr/>
          <p:nvPr/>
        </p:nvCxnSpPr>
        <p:spPr>
          <a:xfrm>
            <a:off x="166542" y="1503506"/>
            <a:ext cx="873798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9577" t="14020" r="7778" b="16795"/>
          <a:stretch/>
        </p:blipFill>
        <p:spPr>
          <a:xfrm>
            <a:off x="2138400" y="1879354"/>
            <a:ext cx="4975200" cy="444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045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3773" y="183245"/>
            <a:ext cx="8590024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400" b="1" dirty="0"/>
          </a:p>
          <a:p>
            <a:pPr algn="ctr"/>
            <a:endParaRPr lang="en-US" sz="800" b="1" dirty="0"/>
          </a:p>
          <a:p>
            <a:pPr lvl="3">
              <a:lnSpc>
                <a:spcPct val="140000"/>
              </a:lnSpc>
            </a:pPr>
            <a:endParaRPr lang="en-US" b="1" dirty="0">
              <a:solidFill>
                <a:srgbClr val="31859C"/>
              </a:solidFill>
            </a:endParaRPr>
          </a:p>
          <a:p>
            <a:pPr lvl="3">
              <a:lnSpc>
                <a:spcPct val="140000"/>
              </a:lnSpc>
            </a:pPr>
            <a:endParaRPr lang="en-US" sz="600" b="1" dirty="0">
              <a:solidFill>
                <a:srgbClr val="31859C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166542" y="935327"/>
            <a:ext cx="873798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17023" b="32316"/>
          <a:stretch/>
        </p:blipFill>
        <p:spPr>
          <a:xfrm>
            <a:off x="90716" y="103131"/>
            <a:ext cx="2322283" cy="6665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40000" y="83187"/>
            <a:ext cx="39943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/>
              <a:t>ECG DELEGATES ASSEMBLY</a:t>
            </a:r>
          </a:p>
          <a:p>
            <a:r>
              <a:rPr lang="en-US" sz="2200" b="1" dirty="0">
                <a:solidFill>
                  <a:srgbClr val="31859C"/>
                </a:solidFill>
              </a:rPr>
              <a:t>VOTING </a:t>
            </a:r>
            <a:r>
              <a:rPr lang="mr-IN" sz="2200" b="1" dirty="0">
                <a:solidFill>
                  <a:srgbClr val="31859C"/>
                </a:solidFill>
              </a:rPr>
              <a:t>–</a:t>
            </a:r>
            <a:r>
              <a:rPr lang="en-US" sz="2200" b="1" dirty="0">
                <a:solidFill>
                  <a:srgbClr val="31859C"/>
                </a:solidFill>
              </a:rPr>
              <a:t> Sovereign Democracy</a:t>
            </a:r>
            <a:endParaRPr lang="en-US" sz="2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85CDD9C-A256-43E1-B0CF-5D8C77257230}"/>
              </a:ext>
            </a:extLst>
          </p:cNvPr>
          <p:cNvGrpSpPr/>
          <p:nvPr/>
        </p:nvGrpSpPr>
        <p:grpSpPr>
          <a:xfrm>
            <a:off x="7979200" y="230569"/>
            <a:ext cx="684993" cy="406800"/>
            <a:chOff x="1378821" y="1990932"/>
            <a:chExt cx="684993" cy="40680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F4AB7B7-1EB0-413B-A778-B330D2ADF34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4318" t="17022" r="36932" b="53319"/>
            <a:stretch/>
          </p:blipFill>
          <p:spPr>
            <a:xfrm>
              <a:off x="1378821" y="1990932"/>
              <a:ext cx="457200" cy="406800"/>
            </a:xfrm>
            <a:prstGeom prst="rect">
              <a:avLst/>
            </a:prstGeom>
          </p:spPr>
        </p:pic>
        <p:sp>
          <p:nvSpPr>
            <p:cNvPr id="10" name="Rounded Rectangle 5">
              <a:extLst>
                <a:ext uri="{FF2B5EF4-FFF2-40B4-BE49-F238E27FC236}">
                  <a16:creationId xmlns:a16="http://schemas.microsoft.com/office/drawing/2014/main" id="{2D39CF03-20FA-4A99-B561-1F96E0BC2D18}"/>
                </a:ext>
              </a:extLst>
            </p:cNvPr>
            <p:cNvSpPr/>
            <p:nvPr/>
          </p:nvSpPr>
          <p:spPr>
            <a:xfrm>
              <a:off x="1814341" y="2118148"/>
              <a:ext cx="249473" cy="254432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normAutofit fontScale="92500" lnSpcReduction="20000"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6</a:t>
              </a:r>
            </a:p>
          </p:txBody>
        </p:sp>
      </p:grpSp>
      <p:sp>
        <p:nvSpPr>
          <p:cNvPr id="28" name="Rectangle 27"/>
          <p:cNvSpPr/>
          <p:nvPr/>
        </p:nvSpPr>
        <p:spPr>
          <a:xfrm>
            <a:off x="362313" y="911502"/>
            <a:ext cx="84261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GB" sz="800" b="1" u="sng" dirty="0"/>
          </a:p>
          <a:p>
            <a:pPr marL="285750" indent="-285750">
              <a:buFont typeface="Arial"/>
              <a:buChar char="•"/>
            </a:pPr>
            <a:r>
              <a:rPr lang="en-GB" sz="1600" dirty="0"/>
              <a:t>You have three options to show your pain and your resistance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234925" y="4304061"/>
            <a:ext cx="22267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0 = agree</a:t>
            </a:r>
          </a:p>
          <a:p>
            <a:pPr algn="ctr"/>
            <a:r>
              <a:rPr lang="en-US" dirty="0"/>
              <a:t>accept the option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3614" t="9199" r="78924" b="45834"/>
          <a:stretch/>
        </p:blipFill>
        <p:spPr>
          <a:xfrm>
            <a:off x="3877783" y="2876397"/>
            <a:ext cx="1051200" cy="143796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l="78938" t="54994" r="4198" b="6160"/>
          <a:stretch/>
        </p:blipFill>
        <p:spPr>
          <a:xfrm>
            <a:off x="864240" y="2854831"/>
            <a:ext cx="1015200" cy="144923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/>
          <a:srcRect l="23347" t="9137" r="60386" b="47934"/>
          <a:stretch/>
        </p:blipFill>
        <p:spPr>
          <a:xfrm>
            <a:off x="6963185" y="2834248"/>
            <a:ext cx="979200" cy="151560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95852" y="2488236"/>
            <a:ext cx="23973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No pain = no resistance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857372" y="2487527"/>
            <a:ext cx="2982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Some pain = some resistance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029311" y="2464415"/>
            <a:ext cx="31146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Strong pain = strong resistance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254003" y="4369332"/>
            <a:ext cx="22167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1 = partial agreement</a:t>
            </a:r>
          </a:p>
          <a:p>
            <a:pPr algn="ctr"/>
            <a:r>
              <a:rPr lang="en-US" dirty="0"/>
              <a:t>can live with it</a:t>
            </a:r>
          </a:p>
        </p:txBody>
      </p:sp>
      <p:sp>
        <p:nvSpPr>
          <p:cNvPr id="21" name="Rectangle 20"/>
          <p:cNvSpPr/>
          <p:nvPr/>
        </p:nvSpPr>
        <p:spPr>
          <a:xfrm>
            <a:off x="6340229" y="4388924"/>
            <a:ext cx="22427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2 = opposed</a:t>
            </a:r>
          </a:p>
          <a:p>
            <a:pPr algn="ctr"/>
            <a:r>
              <a:rPr lang="en-US" dirty="0"/>
              <a:t>reject this option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2765620" y="2011494"/>
            <a:ext cx="0" cy="365856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926478" y="2011494"/>
            <a:ext cx="0" cy="365856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66542" y="1503506"/>
            <a:ext cx="873798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72824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3773" y="183245"/>
            <a:ext cx="8590024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400" b="1" dirty="0"/>
          </a:p>
          <a:p>
            <a:pPr algn="ctr"/>
            <a:endParaRPr lang="en-US" sz="800" b="1" dirty="0"/>
          </a:p>
          <a:p>
            <a:pPr lvl="3">
              <a:lnSpc>
                <a:spcPct val="140000"/>
              </a:lnSpc>
            </a:pPr>
            <a:endParaRPr lang="en-US" b="1" dirty="0">
              <a:solidFill>
                <a:srgbClr val="31859C"/>
              </a:solidFill>
            </a:endParaRPr>
          </a:p>
          <a:p>
            <a:pPr lvl="3">
              <a:lnSpc>
                <a:spcPct val="140000"/>
              </a:lnSpc>
            </a:pPr>
            <a:endParaRPr lang="en-US" sz="600" b="1" dirty="0">
              <a:solidFill>
                <a:srgbClr val="31859C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156773" y="935327"/>
            <a:ext cx="873798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17023" b="32316"/>
          <a:stretch/>
        </p:blipFill>
        <p:spPr>
          <a:xfrm>
            <a:off x="90716" y="103131"/>
            <a:ext cx="2322283" cy="6665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40000" y="83187"/>
            <a:ext cx="39943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/>
              <a:t>ECG DELEGATES ASSEMBLY</a:t>
            </a:r>
          </a:p>
          <a:p>
            <a:r>
              <a:rPr lang="en-US" sz="2200" b="1" dirty="0">
                <a:solidFill>
                  <a:srgbClr val="31859C"/>
                </a:solidFill>
              </a:rPr>
              <a:t>VOTING </a:t>
            </a:r>
            <a:r>
              <a:rPr lang="mr-IN" sz="2200" b="1" dirty="0">
                <a:solidFill>
                  <a:srgbClr val="31859C"/>
                </a:solidFill>
              </a:rPr>
              <a:t>–</a:t>
            </a:r>
            <a:r>
              <a:rPr lang="en-US" sz="2200" b="1" dirty="0">
                <a:solidFill>
                  <a:srgbClr val="31859C"/>
                </a:solidFill>
              </a:rPr>
              <a:t> Sovereign Democracy</a:t>
            </a:r>
            <a:endParaRPr lang="en-US" sz="2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85CDD9C-A256-43E1-B0CF-5D8C77257230}"/>
              </a:ext>
            </a:extLst>
          </p:cNvPr>
          <p:cNvGrpSpPr/>
          <p:nvPr/>
        </p:nvGrpSpPr>
        <p:grpSpPr>
          <a:xfrm>
            <a:off x="7979200" y="230569"/>
            <a:ext cx="684993" cy="406800"/>
            <a:chOff x="1378821" y="1990932"/>
            <a:chExt cx="684993" cy="40680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F4AB7B7-1EB0-413B-A778-B330D2ADF34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4318" t="17022" r="36932" b="53319"/>
            <a:stretch/>
          </p:blipFill>
          <p:spPr>
            <a:xfrm>
              <a:off x="1378821" y="1990932"/>
              <a:ext cx="457200" cy="406800"/>
            </a:xfrm>
            <a:prstGeom prst="rect">
              <a:avLst/>
            </a:prstGeom>
          </p:spPr>
        </p:pic>
        <p:sp>
          <p:nvSpPr>
            <p:cNvPr id="10" name="Rounded Rectangle 5">
              <a:extLst>
                <a:ext uri="{FF2B5EF4-FFF2-40B4-BE49-F238E27FC236}">
                  <a16:creationId xmlns:a16="http://schemas.microsoft.com/office/drawing/2014/main" id="{2D39CF03-20FA-4A99-B561-1F96E0BC2D18}"/>
                </a:ext>
              </a:extLst>
            </p:cNvPr>
            <p:cNvSpPr/>
            <p:nvPr/>
          </p:nvSpPr>
          <p:spPr>
            <a:xfrm>
              <a:off x="1814341" y="2118148"/>
              <a:ext cx="249473" cy="254432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normAutofit fontScale="92500" lnSpcReduction="20000"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sp>
        <p:nvSpPr>
          <p:cNvPr id="28" name="Rectangle 27"/>
          <p:cNvSpPr/>
          <p:nvPr/>
        </p:nvSpPr>
        <p:spPr>
          <a:xfrm>
            <a:off x="362313" y="813812"/>
            <a:ext cx="84261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GB" sz="800" b="1" u="sng" dirty="0"/>
          </a:p>
          <a:p>
            <a:pPr marL="285750" indent="-285750">
              <a:buFont typeface="Arial"/>
              <a:buChar char="•"/>
            </a:pPr>
            <a:r>
              <a:rPr lang="en-GB" sz="1600" dirty="0"/>
              <a:t>Only registered delegates may vote on the proposals</a:t>
            </a:r>
          </a:p>
          <a:p>
            <a:pPr marL="285750" indent="-285750">
              <a:buFont typeface="Arial"/>
              <a:buChar char="•"/>
            </a:pPr>
            <a:r>
              <a:rPr lang="en-GB" sz="1600" dirty="0"/>
              <a:t>Delegates can vote by sharing their </a:t>
            </a:r>
            <a:r>
              <a:rPr lang="en-GB" sz="1600" b="1" dirty="0"/>
              <a:t>level of resistance </a:t>
            </a:r>
            <a:r>
              <a:rPr lang="en-GB" sz="1600" dirty="0"/>
              <a:t>to each voting option</a:t>
            </a:r>
          </a:p>
        </p:txBody>
      </p:sp>
      <p:cxnSp>
        <p:nvCxnSpPr>
          <p:cNvPr id="34" name="Straight Connector 33"/>
          <p:cNvCxnSpPr/>
          <p:nvPr/>
        </p:nvCxnSpPr>
        <p:spPr>
          <a:xfrm>
            <a:off x="166542" y="1503506"/>
            <a:ext cx="873798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4615" y="1774092"/>
            <a:ext cx="6589346" cy="4419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8191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3773" y="183245"/>
            <a:ext cx="8590024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400" b="1" dirty="0"/>
          </a:p>
          <a:p>
            <a:pPr algn="ctr"/>
            <a:endParaRPr lang="en-US" sz="800" b="1" dirty="0"/>
          </a:p>
          <a:p>
            <a:pPr lvl="3">
              <a:lnSpc>
                <a:spcPct val="140000"/>
              </a:lnSpc>
            </a:pPr>
            <a:endParaRPr lang="en-US" b="1" dirty="0">
              <a:solidFill>
                <a:srgbClr val="31859C"/>
              </a:solidFill>
            </a:endParaRPr>
          </a:p>
          <a:p>
            <a:pPr lvl="3">
              <a:lnSpc>
                <a:spcPct val="140000"/>
              </a:lnSpc>
            </a:pPr>
            <a:endParaRPr lang="en-US" sz="600" b="1" dirty="0">
              <a:solidFill>
                <a:srgbClr val="31859C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176311" y="935327"/>
            <a:ext cx="873798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17023" b="32316"/>
          <a:stretch/>
        </p:blipFill>
        <p:spPr>
          <a:xfrm>
            <a:off x="90716" y="103131"/>
            <a:ext cx="2322283" cy="6665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40000" y="83187"/>
            <a:ext cx="39943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/>
              <a:t>ECG DELEGATES ASSEMBLY</a:t>
            </a:r>
          </a:p>
          <a:p>
            <a:r>
              <a:rPr lang="en-US" sz="2200" b="1" dirty="0">
                <a:solidFill>
                  <a:srgbClr val="31859C"/>
                </a:solidFill>
              </a:rPr>
              <a:t>VOTING </a:t>
            </a:r>
            <a:r>
              <a:rPr lang="mr-IN" sz="2200" b="1" dirty="0">
                <a:solidFill>
                  <a:srgbClr val="31859C"/>
                </a:solidFill>
              </a:rPr>
              <a:t>–</a:t>
            </a:r>
            <a:r>
              <a:rPr lang="en-US" sz="2200" b="1" dirty="0">
                <a:solidFill>
                  <a:srgbClr val="31859C"/>
                </a:solidFill>
              </a:rPr>
              <a:t> Sovereign Democracy</a:t>
            </a:r>
            <a:endParaRPr lang="en-US" sz="2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85CDD9C-A256-43E1-B0CF-5D8C77257230}"/>
              </a:ext>
            </a:extLst>
          </p:cNvPr>
          <p:cNvGrpSpPr/>
          <p:nvPr/>
        </p:nvGrpSpPr>
        <p:grpSpPr>
          <a:xfrm>
            <a:off x="7979200" y="230569"/>
            <a:ext cx="684993" cy="406800"/>
            <a:chOff x="1378821" y="1990932"/>
            <a:chExt cx="684993" cy="40680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F4AB7B7-1EB0-413B-A778-B330D2ADF34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4318" t="17022" r="36932" b="53319"/>
            <a:stretch/>
          </p:blipFill>
          <p:spPr>
            <a:xfrm>
              <a:off x="1378821" y="1990932"/>
              <a:ext cx="457200" cy="406800"/>
            </a:xfrm>
            <a:prstGeom prst="rect">
              <a:avLst/>
            </a:prstGeom>
          </p:spPr>
        </p:pic>
        <p:sp>
          <p:nvSpPr>
            <p:cNvPr id="10" name="Rounded Rectangle 5">
              <a:extLst>
                <a:ext uri="{FF2B5EF4-FFF2-40B4-BE49-F238E27FC236}">
                  <a16:creationId xmlns:a16="http://schemas.microsoft.com/office/drawing/2014/main" id="{2D39CF03-20FA-4A99-B561-1F96E0BC2D18}"/>
                </a:ext>
              </a:extLst>
            </p:cNvPr>
            <p:cNvSpPr/>
            <p:nvPr/>
          </p:nvSpPr>
          <p:spPr>
            <a:xfrm>
              <a:off x="1814341" y="2118148"/>
              <a:ext cx="249473" cy="254432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normAutofit fontScale="92500" lnSpcReduction="20000"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7</a:t>
              </a:r>
            </a:p>
          </p:txBody>
        </p:sp>
      </p:grpSp>
      <p:sp>
        <p:nvSpPr>
          <p:cNvPr id="28" name="Rectangle 27"/>
          <p:cNvSpPr/>
          <p:nvPr/>
        </p:nvSpPr>
        <p:spPr>
          <a:xfrm>
            <a:off x="362313" y="813812"/>
            <a:ext cx="84261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GB" sz="800" b="1" u="sng" dirty="0"/>
          </a:p>
          <a:p>
            <a:pPr marL="285750" indent="-285750">
              <a:buFont typeface="Arial"/>
              <a:buChar char="•"/>
            </a:pPr>
            <a:r>
              <a:rPr lang="en-GB" sz="1600" dirty="0"/>
              <a:t>All the votes are then counted</a:t>
            </a:r>
          </a:p>
          <a:p>
            <a:pPr marL="285750" indent="-285750">
              <a:buFont typeface="Arial"/>
              <a:buChar char="•"/>
            </a:pPr>
            <a:r>
              <a:rPr lang="en-GB" sz="1600" dirty="0"/>
              <a:t>The proposal with the least resistance goes through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380" y="2152265"/>
            <a:ext cx="7621844" cy="3987800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>
          <a:xfrm>
            <a:off x="166542" y="1503506"/>
            <a:ext cx="873798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42030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3773" y="183245"/>
            <a:ext cx="8590024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400" b="1" dirty="0"/>
          </a:p>
          <a:p>
            <a:pPr algn="ctr"/>
            <a:endParaRPr lang="en-US" sz="800" b="1" dirty="0"/>
          </a:p>
          <a:p>
            <a:pPr lvl="3">
              <a:lnSpc>
                <a:spcPct val="140000"/>
              </a:lnSpc>
            </a:pPr>
            <a:endParaRPr lang="en-US" b="1" dirty="0">
              <a:solidFill>
                <a:srgbClr val="31859C"/>
              </a:solidFill>
            </a:endParaRPr>
          </a:p>
          <a:p>
            <a:pPr lvl="3">
              <a:lnSpc>
                <a:spcPct val="140000"/>
              </a:lnSpc>
            </a:pPr>
            <a:endParaRPr lang="en-US" sz="600" b="1" dirty="0">
              <a:solidFill>
                <a:srgbClr val="31859C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195849" y="935327"/>
            <a:ext cx="873798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17023" b="32316"/>
          <a:stretch/>
        </p:blipFill>
        <p:spPr>
          <a:xfrm>
            <a:off x="90716" y="103131"/>
            <a:ext cx="2322283" cy="6665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40000" y="83187"/>
            <a:ext cx="39943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/>
              <a:t>ECG DELEGATES ASSEMBLY</a:t>
            </a:r>
          </a:p>
          <a:p>
            <a:r>
              <a:rPr lang="en-US" sz="2200" b="1" dirty="0">
                <a:solidFill>
                  <a:srgbClr val="31859C"/>
                </a:solidFill>
              </a:rPr>
              <a:t>VOTING </a:t>
            </a:r>
            <a:r>
              <a:rPr lang="mr-IN" sz="2200" b="1" dirty="0">
                <a:solidFill>
                  <a:srgbClr val="31859C"/>
                </a:solidFill>
              </a:rPr>
              <a:t>–</a:t>
            </a:r>
            <a:r>
              <a:rPr lang="en-US" sz="2200" b="1" dirty="0">
                <a:solidFill>
                  <a:srgbClr val="31859C"/>
                </a:solidFill>
              </a:rPr>
              <a:t> Sovereign Democracy</a:t>
            </a:r>
            <a:endParaRPr lang="en-US" sz="2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85CDD9C-A256-43E1-B0CF-5D8C77257230}"/>
              </a:ext>
            </a:extLst>
          </p:cNvPr>
          <p:cNvGrpSpPr/>
          <p:nvPr/>
        </p:nvGrpSpPr>
        <p:grpSpPr>
          <a:xfrm>
            <a:off x="7979200" y="230569"/>
            <a:ext cx="684993" cy="406800"/>
            <a:chOff x="1378821" y="1990932"/>
            <a:chExt cx="684993" cy="40680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F4AB7B7-1EB0-413B-A778-B330D2ADF34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4318" t="17022" r="36932" b="53319"/>
            <a:stretch/>
          </p:blipFill>
          <p:spPr>
            <a:xfrm>
              <a:off x="1378821" y="1990932"/>
              <a:ext cx="457200" cy="406800"/>
            </a:xfrm>
            <a:prstGeom prst="rect">
              <a:avLst/>
            </a:prstGeom>
          </p:spPr>
        </p:pic>
        <p:sp>
          <p:nvSpPr>
            <p:cNvPr id="10" name="Rounded Rectangle 5">
              <a:extLst>
                <a:ext uri="{FF2B5EF4-FFF2-40B4-BE49-F238E27FC236}">
                  <a16:creationId xmlns:a16="http://schemas.microsoft.com/office/drawing/2014/main" id="{2D39CF03-20FA-4A99-B561-1F96E0BC2D18}"/>
                </a:ext>
              </a:extLst>
            </p:cNvPr>
            <p:cNvSpPr/>
            <p:nvPr/>
          </p:nvSpPr>
          <p:spPr>
            <a:xfrm>
              <a:off x="1814341" y="2118148"/>
              <a:ext cx="249473" cy="254432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normAutofit fontScale="92500" lnSpcReduction="20000"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8</a:t>
              </a:r>
            </a:p>
          </p:txBody>
        </p:sp>
      </p:grpSp>
      <p:sp>
        <p:nvSpPr>
          <p:cNvPr id="28" name="Rectangle 27"/>
          <p:cNvSpPr/>
          <p:nvPr/>
        </p:nvSpPr>
        <p:spPr>
          <a:xfrm>
            <a:off x="362313" y="813812"/>
            <a:ext cx="84261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GB" sz="800" b="1" u="sng" dirty="0"/>
          </a:p>
          <a:p>
            <a:pPr marL="285750" indent="-285750">
              <a:buFont typeface="Arial"/>
              <a:buChar char="•"/>
            </a:pPr>
            <a:r>
              <a:rPr lang="en-GB" sz="1600" b="1" dirty="0"/>
              <a:t>Proposal voting </a:t>
            </a:r>
            <a:r>
              <a:rPr lang="en-GB" sz="1600" dirty="0"/>
              <a:t>remains</a:t>
            </a:r>
            <a:r>
              <a:rPr lang="en-GB" sz="1600" b="1" dirty="0"/>
              <a:t> </a:t>
            </a:r>
            <a:r>
              <a:rPr lang="en-GB" sz="1600" dirty="0"/>
              <a:t>open until 22.00 (CEST)</a:t>
            </a:r>
          </a:p>
          <a:p>
            <a:pPr marL="285750" indent="-285750">
              <a:buFont typeface="Arial"/>
              <a:buChar char="•"/>
            </a:pPr>
            <a:r>
              <a:rPr lang="en-GB" sz="1600" dirty="0"/>
              <a:t>When polls close, the submitted votes will count as the final vote </a:t>
            </a:r>
          </a:p>
          <a:p>
            <a:pPr marL="285750" indent="-285750">
              <a:buFont typeface="Arial"/>
              <a:buChar char="•"/>
            </a:pPr>
            <a:r>
              <a:rPr lang="en-GB" sz="1600" dirty="0"/>
              <a:t>Delegates will receive two emails with access codes for the voting</a:t>
            </a:r>
          </a:p>
          <a:p>
            <a:pPr marL="285750" indent="-285750">
              <a:buFont typeface="Arial"/>
              <a:buChar char="•"/>
            </a:pPr>
            <a:r>
              <a:rPr lang="en-GB" sz="1600" dirty="0"/>
              <a:t>Voting results will be published the following day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195849" y="1975619"/>
            <a:ext cx="873798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DCDC8351-CB73-1B8F-5753-F3B91CDEC0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376" y="2165332"/>
            <a:ext cx="8390421" cy="4257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0587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4399</TotalTime>
  <Words>970</Words>
  <Application>Microsoft Macintosh PowerPoint</Application>
  <PresentationFormat>On-screen Show (4:3)</PresentationFormat>
  <Paragraphs>174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Apple Chancery</vt:lpstr>
      <vt:lpstr>Arial</vt:lpstr>
      <vt:lpstr>Avenir_Roman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Conversations for Change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Dr Heidi Kharbhih</dc:creator>
  <cp:keywords/>
  <dc:description/>
  <cp:lastModifiedBy>Hagelberg, Gus</cp:lastModifiedBy>
  <cp:revision>172</cp:revision>
  <dcterms:created xsi:type="dcterms:W3CDTF">2020-07-15T21:18:37Z</dcterms:created>
  <dcterms:modified xsi:type="dcterms:W3CDTF">2024-06-19T14:00:08Z</dcterms:modified>
  <cp:category/>
</cp:coreProperties>
</file>