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67" r:id="rId1"/>
  </p:sldMasterIdLst>
  <p:notesMasterIdLst>
    <p:notesMasterId r:id="rId11"/>
  </p:notesMasterIdLst>
  <p:sldIdLst>
    <p:sldId id="256" r:id="rId2"/>
    <p:sldId id="259" r:id="rId3"/>
    <p:sldId id="260" r:id="rId4"/>
    <p:sldId id="263" r:id="rId5"/>
    <p:sldId id="271" r:id="rId6"/>
    <p:sldId id="272" r:id="rId7"/>
    <p:sldId id="273" r:id="rId8"/>
    <p:sldId id="274" r:id="rId9"/>
    <p:sldId id="269" r:id="rId10"/>
  </p:sldIdLst>
  <p:sldSz cx="12192000" cy="6858000"/>
  <p:notesSz cx="6797675" cy="9928225"/>
  <p:embeddedFontLst>
    <p:embeddedFont>
      <p:font typeface="Roboto" panose="02000000000000000000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7">
          <p15:clr>
            <a:srgbClr val="A4A3A4"/>
          </p15:clr>
        </p15:guide>
        <p15:guide id="2" pos="7333">
          <p15:clr>
            <a:srgbClr val="A4A3A4"/>
          </p15:clr>
        </p15:guide>
        <p15:guide id="3" orient="horz" pos="958">
          <p15:clr>
            <a:srgbClr val="A4A3A4"/>
          </p15:clr>
        </p15:guide>
        <p15:guide id="4" orient="horz" pos="3952">
          <p15:clr>
            <a:srgbClr val="A4A3A4"/>
          </p15:clr>
        </p15:guide>
        <p15:guide id="5" pos="5360">
          <p15:clr>
            <a:srgbClr val="A4A3A4"/>
          </p15:clr>
        </p15:guide>
        <p15:guide id="6" pos="5541">
          <p15:clr>
            <a:srgbClr val="A4A3A4"/>
          </p15:clr>
        </p15:guide>
        <p15:guide id="7" pos="3749">
          <p15:clr>
            <a:srgbClr val="A4A3A4"/>
          </p15:clr>
        </p15:guide>
        <p15:guide id="8" pos="39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ederic Meys" initials="" lastIdx="1" clrIdx="0"/>
  <p:cmAuthor id="1" name="Gregor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9CC33E6-EF80-492A-A5D3-BCD1F994799C}">
  <a:tblStyle styleId="{29CC33E6-EF80-492A-A5D3-BCD1F994799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13BB13-CB65-46C5-BFB2-F6FED44A15C4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DEFE7"/>
          </a:solidFill>
        </a:fill>
      </a:tcStyle>
    </a:wholeTbl>
    <a:band1H>
      <a:tcTxStyle/>
      <a:tcStyle>
        <a:tcBdr/>
        <a:fill>
          <a:solidFill>
            <a:srgbClr val="D9DECC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9DECC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2"/>
  </p:normalViewPr>
  <p:slideViewPr>
    <p:cSldViewPr snapToGrid="0">
      <p:cViewPr varScale="1">
        <p:scale>
          <a:sx n="134" d="100"/>
          <a:sy n="134" d="100"/>
        </p:scale>
        <p:origin x="264" y="176"/>
      </p:cViewPr>
      <p:guideLst>
        <p:guide pos="347"/>
        <p:guide pos="7333"/>
        <p:guide orient="horz" pos="958"/>
        <p:guide orient="horz" pos="3952"/>
        <p:guide pos="5360"/>
        <p:guide pos="5541"/>
        <p:guide pos="3749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4-25T07:12:05.807" idx="1">
    <p:pos x="347" y="292"/>
    <p:text>A updater avec la dernière version en anglais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514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760" cy="4881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2cedebf437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4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2cedebf4379_0_7:notes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800" cy="4881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cfa5c00c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588" y="0"/>
            <a:ext cx="6800851" cy="3825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g2cfa5c00c5a_0_0:notes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800" cy="48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cedebf437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4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2cedebf4379_0_0:notes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800" cy="4881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588" y="0"/>
            <a:ext cx="6800851" cy="3825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3" name="Google Shape;393;p10:notes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760" cy="4881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2cf97671d1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4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2cf97671d16_0_7:notes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800" cy="4881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nombre total de points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élements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2cf97671d1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4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2cf97671d16_0_16:notes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800" cy="4881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/>
              <a:t>owners, equity and fin. services : financing of activity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Suppliers :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Upfront controls (procedures in place) of suppliers BUT no continuous assess of their impacts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Not always possible to choose our suppliers (for example : social medias)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Owners, equity and financial service providers :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Good results regarding the ecogood criteria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Room to improvement : co-dermination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Employees incl. co-workers :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Diversity in our staff + self-development is encouraged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Flexibility in the working hours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Consensus is promoted but not always implemented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2cf97671d16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4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2cf97671d16_0_38:notes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800" cy="4881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Customers and other companies :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“Customers” for GP Lux are the people that follow &amp; support us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GP Lux is in direct contact with them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Collaboration is important for GP : solidarity in some action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Social environment :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“Products” for GP Lux are the “goodies” that we are giving in exchange of a contribution : high standards set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Small environmental impact of our activity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Still no defined strategy to reduce our impact even more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cf97671d16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4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2cf97671d16_0_23:notes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800" cy="4881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Ecogood report is a demanding process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“Harsh” results BUT having 30% is already considered as “advanced”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For example : topic E3, social environment/ environmental sustainability, we don’t have any specific plan to reduce our impact even though it is limited or not entirely into our hands → low points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Good to have help &amp; exchange with other organisations and specialists to answer the questions and complete the indicators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Not always ready or able to communicate the information (data gathering, granularity…)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Good starting point to impulse changes in our working habits and information/data gathering and exchange with our stakeholders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Questions and indicators are not always perfectly fitting specific activities of NGO organizations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/>
              <a:t>→ e.g. we don’t have clients and not much providers. We are not selling anything.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588" y="0"/>
            <a:ext cx="6800851" cy="38258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2" name="Google Shape;432;p18:notes"/>
          <p:cNvSpPr txBox="1">
            <a:spLocks noGrp="1"/>
          </p:cNvSpPr>
          <p:nvPr>
            <p:ph type="body" idx="1"/>
          </p:nvPr>
        </p:nvSpPr>
        <p:spPr>
          <a:xfrm>
            <a:off x="311080" y="4660165"/>
            <a:ext cx="6217760" cy="4881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0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29.png"/><Relationship Id="rId21" Type="http://schemas.openxmlformats.org/officeDocument/2006/relationships/image" Target="../media/image47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23" Type="http://schemas.openxmlformats.org/officeDocument/2006/relationships/image" Target="../media/image49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8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3" Type="http://schemas.openxmlformats.org/officeDocument/2006/relationships/image" Target="../media/image28.png"/><Relationship Id="rId21" Type="http://schemas.openxmlformats.org/officeDocument/2006/relationships/image" Target="../media/image46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image" Target="../media/image51.png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23" Type="http://schemas.openxmlformats.org/officeDocument/2006/relationships/image" Target="../media/image48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Relationship Id="rId22" Type="http://schemas.openxmlformats.org/officeDocument/2006/relationships/image" Target="../media/image4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klassisch">
  <p:cSld name="Titelfolie klassisch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9892" y="456401"/>
            <a:ext cx="4025699" cy="116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527042" y="4368493"/>
            <a:ext cx="11114096" cy="6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527042" y="4955666"/>
            <a:ext cx="11114096" cy="461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cap="none">
                <a:solidFill>
                  <a:schemeClr val="accent1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2"/>
          </p:nvPr>
        </p:nvSpPr>
        <p:spPr>
          <a:xfrm>
            <a:off x="550863" y="5635848"/>
            <a:ext cx="989053" cy="187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17" name="Google Shape;17;p2"/>
          <p:cNvGrpSpPr/>
          <p:nvPr/>
        </p:nvGrpSpPr>
        <p:grpSpPr>
          <a:xfrm>
            <a:off x="4262679" y="-593864"/>
            <a:ext cx="4387627" cy="3667455"/>
            <a:chOff x="4471316" y="-479564"/>
            <a:chExt cx="4387627" cy="3667455"/>
          </a:xfrm>
        </p:grpSpPr>
        <p:pic>
          <p:nvPicPr>
            <p:cNvPr id="18" name="Google Shape;18;p2" descr="Ein Bild, das Objekt, Uhr enthält.&#10;&#10;Automatisch generierte Beschreibung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9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20;p2" descr="Ein Bild, das Objekt, Uhr enthält.&#10;&#10;Automatisch generierte Beschreibung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2547726">
              <a:off x="5315119" y="1039670"/>
              <a:ext cx="482922" cy="9129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21;p2" descr="Ein Bild, das Objekt, Uhr enthält.&#10;&#10;Automatisch generierte Beschreibung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3512968">
              <a:off x="4891565" y="436973"/>
              <a:ext cx="357417" cy="675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2;p2" descr="Ein Bild, das Objekt, Uhr enthält.&#10;&#10;Automatisch generierte Beschreibung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23;p2" descr="Ein Bild, das Objekt, Uhr enthält.&#10;&#10;Automatisch generierte Beschreibung"/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2" descr="Ein Bild, das Objekt, Uhr enthält.&#10;&#10;Automatisch generierte Beschreibung"/>
            <p:cNvPicPr preferRelativeResize="0"/>
            <p:nvPr/>
          </p:nvPicPr>
          <p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958335">
              <a:off x="5875111" y="1031633"/>
              <a:ext cx="644612" cy="6904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26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27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28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489940">
              <a:off x="7281900" y="-353689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29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30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4061630">
              <a:off x="4890417" y="-381785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31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7580797">
              <a:off x="4541419" y="80197"/>
              <a:ext cx="307905" cy="329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32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9321" y="0"/>
              <a:ext cx="760485" cy="8145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33;p2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5023585">
              <a:off x="5275653" y="384699"/>
              <a:ext cx="712693" cy="7633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klassisch">
  <p:cSld name="Inhalt klassisch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"/>
          <p:cNvSpPr txBox="1">
            <a:spLocks noGrp="1"/>
          </p:cNvSpPr>
          <p:nvPr>
            <p:ph type="body" idx="1"/>
          </p:nvPr>
        </p:nvSpPr>
        <p:spPr>
          <a:xfrm>
            <a:off x="3949700" y="1443364"/>
            <a:ext cx="7691438" cy="149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title"/>
          </p:nvPr>
        </p:nvSpPr>
        <p:spPr>
          <a:xfrm>
            <a:off x="550863" y="3734512"/>
            <a:ext cx="4116512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dt" idx="10"/>
          </p:nvPr>
        </p:nvSpPr>
        <p:spPr>
          <a:xfrm>
            <a:off x="550863" y="6533880"/>
            <a:ext cx="577081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ftr" idx="11"/>
          </p:nvPr>
        </p:nvSpPr>
        <p:spPr>
          <a:xfrm>
            <a:off x="6324436" y="6533880"/>
            <a:ext cx="485068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sldNum" idx="12"/>
          </p:nvPr>
        </p:nvSpPr>
        <p:spPr>
          <a:xfrm>
            <a:off x="11258467" y="6533880"/>
            <a:ext cx="33813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0" name="Google Shape;40;p3" descr="Ein Bild, das Objekt, Uhr enthält.&#10;&#10;Automatisch generierte Beschreibung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924" y="5967317"/>
            <a:ext cx="626365" cy="118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3" descr="Ein Bild, das Objekt, Ball, Schild, Baseball enthält.&#10;&#10;Automatisch generierte Beschreibu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440" y="5801954"/>
            <a:ext cx="900686" cy="964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3" descr="Ein Bild, das Objekt, Uhr enthält.&#10;&#10;Automatisch generierte Beschreibung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3512968">
            <a:off x="305947" y="4413682"/>
            <a:ext cx="357417" cy="67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3" descr="Ein Bild, das Objekt, Uhr enthält.&#10;&#10;Automatisch generierte Beschreibung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13892">
            <a:off x="3905231" y="5970507"/>
            <a:ext cx="383567" cy="725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3" descr="Ein Bild, das Objekt, Ball, Schild, Baseball enthält.&#10;&#10;Automatisch generierte Beschreibung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878683">
            <a:off x="2256109" y="4414983"/>
            <a:ext cx="553535" cy="592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3" descr="Ein Bild, das Objekt, Ball, Schild, Baseball enthält.&#10;&#10;Automatisch generierte Beschreibung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489940">
            <a:off x="1226847" y="5042695"/>
            <a:ext cx="553535" cy="592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3" descr="Ein Bild, das Objekt, Ball, Schild, Baseball enthält.&#10;&#10;Automatisch generierte Beschreibung"/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2623" y="2534208"/>
            <a:ext cx="760485" cy="814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3" descr="Ein Bild, das Objekt, Ball, Schild, Baseball enthält.&#10;&#10;Automatisch generierte Beschreibung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4605340">
            <a:off x="-284634" y="5856397"/>
            <a:ext cx="712693" cy="763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3" descr="Ein Bild, das Objekt, Ball, Schild, Baseball enthält.&#10;&#10;Automatisch generierte Beschreibung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878683">
            <a:off x="2460274" y="5682834"/>
            <a:ext cx="553535" cy="592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3" descr="Ein Bild, das Objekt, Uhr enthält.&#10;&#10;Automatisch generierte Beschreibung"/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682577">
            <a:off x="671753" y="5050321"/>
            <a:ext cx="484919" cy="916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3" descr="Ein Bild, das Objekt, Uhr enthält.&#10;&#10;Automatisch generierte Beschreibung"/>
          <p:cNvPicPr preferRelativeResize="0"/>
          <p:nvPr/>
        </p:nvPicPr>
        <p:blipFill rotWithShape="1"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176488">
            <a:off x="2026798" y="5086475"/>
            <a:ext cx="265480" cy="501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3" descr="Ein Bild, das Objekt, Uhr enthält.&#10;&#10;Automatisch generierte Beschreibung"/>
          <p:cNvPicPr preferRelativeResize="0"/>
          <p:nvPr/>
        </p:nvPicPr>
        <p:blipFill rotWithShape="1"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173828">
            <a:off x="2957561" y="5241925"/>
            <a:ext cx="317450" cy="600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"/>
          <p:cNvSpPr txBox="1"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6"/>
          <p:cNvSpPr txBox="1">
            <a:spLocks noGrp="1"/>
          </p:cNvSpPr>
          <p:nvPr>
            <p:ph type="body" idx="1"/>
          </p:nvPr>
        </p:nvSpPr>
        <p:spPr>
          <a:xfrm>
            <a:off x="550863" y="1520824"/>
            <a:ext cx="7958137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6"/>
          <p:cNvSpPr txBox="1">
            <a:spLocks noGrp="1"/>
          </p:cNvSpPr>
          <p:nvPr>
            <p:ph type="dt" idx="10"/>
          </p:nvPr>
        </p:nvSpPr>
        <p:spPr>
          <a:xfrm>
            <a:off x="550863" y="6533880"/>
            <a:ext cx="577081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6"/>
          <p:cNvSpPr txBox="1">
            <a:spLocks noGrp="1"/>
          </p:cNvSpPr>
          <p:nvPr>
            <p:ph type="ftr" idx="11"/>
          </p:nvPr>
        </p:nvSpPr>
        <p:spPr>
          <a:xfrm>
            <a:off x="6324436" y="6533880"/>
            <a:ext cx="485068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6"/>
          <p:cNvSpPr txBox="1">
            <a:spLocks noGrp="1"/>
          </p:cNvSpPr>
          <p:nvPr>
            <p:ph type="sldNum" idx="12"/>
          </p:nvPr>
        </p:nvSpPr>
        <p:spPr>
          <a:xfrm>
            <a:off x="11258467" y="6533880"/>
            <a:ext cx="33813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82" name="Google Shape;82;p6"/>
          <p:cNvGrpSpPr/>
          <p:nvPr/>
        </p:nvGrpSpPr>
        <p:grpSpPr>
          <a:xfrm>
            <a:off x="10073463" y="59930"/>
            <a:ext cx="2489309" cy="2647608"/>
            <a:chOff x="10073463" y="59930"/>
            <a:chExt cx="2489309" cy="2647608"/>
          </a:xfrm>
        </p:grpSpPr>
        <p:pic>
          <p:nvPicPr>
            <p:cNvPr id="83" name="Google Shape;83;p6" descr="Ein Bild, das Objekt, Uhr enthält.&#10;&#10;Automatisch generierte Beschreibung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02494">
              <a:off x="10262500" y="1793210"/>
              <a:ext cx="418124" cy="7904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" name="Google Shape;84;p6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425882">
              <a:off x="10805146" y="1969721"/>
              <a:ext cx="601246" cy="643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Google Shape;85;p6" descr="Ein Bild, das Objekt, Uhr enthält.&#10;&#10;Automatisch generierte Beschreibung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113229">
              <a:off x="11263709" y="1099917"/>
              <a:ext cx="322372" cy="6094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" name="Google Shape;86;p6" descr="Ein Bild, das Objekt, Uhr enthält.&#10;&#10;Automatisch generierte Beschreibung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839677">
              <a:off x="12130516" y="1274697"/>
              <a:ext cx="285532" cy="5398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" name="Google Shape;87;p6" descr="Ein Bild, das Objekt, Uhr enthält.&#10;&#10;Automatisch generierte Beschreibung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7184428">
              <a:off x="11826259" y="2002939"/>
              <a:ext cx="209530" cy="3961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" name="Google Shape;88;p6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99641">
              <a:off x="11465787" y="1643176"/>
              <a:ext cx="430306" cy="4608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" name="Google Shape;89;p6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703654">
              <a:off x="11992584" y="368854"/>
              <a:ext cx="369510" cy="3957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" name="Google Shape;90;p6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4222821">
              <a:off x="11278347" y="295636"/>
              <a:ext cx="300613" cy="3219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" name="Google Shape;91;p6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665609">
              <a:off x="11545189" y="914502"/>
              <a:ext cx="475754" cy="5095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6" descr="Ein Bild, das Objekt, Uhr enthält.&#10;&#10;Automatisch generierte Beschreibung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539288">
              <a:off x="11889114" y="78849"/>
              <a:ext cx="209530" cy="39611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3" name="Google Shape;93;p6"/>
          <p:cNvSpPr txBox="1">
            <a:spLocks noGrp="1"/>
          </p:cNvSpPr>
          <p:nvPr>
            <p:ph type="body" idx="2"/>
          </p:nvPr>
        </p:nvSpPr>
        <p:spPr>
          <a:xfrm>
            <a:off x="8796338" y="6086376"/>
            <a:ext cx="2833687" cy="187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bschlussseite klassisch">
  <p:cSld name="Abschlussseite klassisch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oogle Shape;117;p8"/>
          <p:cNvGrpSpPr/>
          <p:nvPr/>
        </p:nvGrpSpPr>
        <p:grpSpPr>
          <a:xfrm>
            <a:off x="5181702" y="1379346"/>
            <a:ext cx="5986865" cy="6075334"/>
            <a:chOff x="5181702" y="1379346"/>
            <a:chExt cx="5986865" cy="6075334"/>
          </a:xfrm>
        </p:grpSpPr>
        <p:pic>
          <p:nvPicPr>
            <p:cNvPr id="118" name="Google Shape;118;p8" descr="Ein Bild, das Objekt, Uhr enthält.&#10;&#10;Automatisch generierte Beschreibung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468497">
              <a:off x="6786672" y="6459535"/>
              <a:ext cx="510416" cy="964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" name="Google Shape;119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24122" y="6208340"/>
              <a:ext cx="791634" cy="847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20;p8" descr="Ein Bild, das Objekt, Uhr enthält.&#10;&#10;Automatisch generierte Beschreibung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2547726">
              <a:off x="6516471" y="5441132"/>
              <a:ext cx="424452" cy="802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8" descr="Ein Bild, das Objekt, Uhr enthält.&#10;&#10;Automatisch generierte Beschreibung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3512968">
              <a:off x="6415744" y="4845707"/>
              <a:ext cx="291254" cy="5506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p8" descr="Ein Bild, das Objekt, Uhr enthält.&#10;&#10;Automatisch generierte Beschreibung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481701">
              <a:off x="7575850" y="4503992"/>
              <a:ext cx="375948" cy="7107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p8" descr="Ein Bild, das Objekt, Uhr enthält.&#10;&#10;Automatisch generierte Beschreibung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3826452">
              <a:off x="8086834" y="5450529"/>
              <a:ext cx="255778" cy="483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" name="Google Shape;124;p8" descr="Ein Bild, das Objekt, Uhr enthält.&#10;&#10;Automatisch generierte Beschreibung"/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727722">
              <a:off x="9043867" y="4379317"/>
              <a:ext cx="448532" cy="8479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Google Shape;125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958335">
              <a:off x="7425872" y="5441729"/>
              <a:ext cx="525284" cy="5626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878683">
              <a:off x="8599019" y="5006722"/>
              <a:ext cx="531658" cy="5694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" name="Google Shape;127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639445">
              <a:off x="9774563" y="4189119"/>
              <a:ext cx="451068" cy="4831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" name="Google Shape;128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489940">
              <a:off x="8806506" y="4028393"/>
              <a:ext cx="486518" cy="5210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Google Shape;129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4061630">
              <a:off x="7098588" y="4180022"/>
              <a:ext cx="451068" cy="483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" name="Google Shape;130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7580797">
              <a:off x="6655705" y="4229816"/>
              <a:ext cx="407614" cy="436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" name="Google Shape;131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20807" y="4421583"/>
              <a:ext cx="619708" cy="663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" name="Google Shape;132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5023585">
              <a:off x="6832715" y="4801543"/>
              <a:ext cx="580764" cy="62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" name="Google Shape;133;p8" descr="Ein Bild, das Objekt, Uhr enthält.&#10;&#10;Automatisch generierte Beschreibung"/>
            <p:cNvPicPr preferRelativeResize="0"/>
            <p:nvPr/>
          </p:nvPicPr>
          <p:blipFill rotWithShape="1">
            <a:blip r:embed="rId1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409105">
              <a:off x="5353081" y="5605007"/>
              <a:ext cx="348556" cy="6589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" name="Google Shape;134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4644982">
              <a:off x="5620347" y="6216888"/>
              <a:ext cx="619708" cy="663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" name="Google Shape;135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878683">
              <a:off x="8609146" y="6072924"/>
              <a:ext cx="451066" cy="483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" name="Google Shape;136;p8" descr="Ein Bild, das Objekt, Uhr enthält.&#10;&#10;Automatisch generierte Beschreibung"/>
            <p:cNvPicPr preferRelativeResize="0"/>
            <p:nvPr/>
          </p:nvPicPr>
          <p:blipFill rotWithShape="1">
            <a:blip r:embed="rId1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903456">
              <a:off x="9111784" y="5661240"/>
              <a:ext cx="256772" cy="4854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" name="Google Shape;137;p8" descr="Ein Bild, das Objekt, Uhr enthält.&#10;&#10;Automatisch generierte Beschreibung"/>
            <p:cNvPicPr preferRelativeResize="0"/>
            <p:nvPr/>
          </p:nvPicPr>
          <p:blipFill rotWithShape="1">
            <a:blip r:embed="rId1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527974">
              <a:off x="9322521" y="6314670"/>
              <a:ext cx="452145" cy="8547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" name="Google Shape;138;p8" descr="Ein Bild, das Objekt, Uhr enthält.&#10;&#10;Automatisch generierte Beschreibung"/>
            <p:cNvPicPr preferRelativeResize="0"/>
            <p:nvPr/>
          </p:nvPicPr>
          <p:blipFill rotWithShape="1">
            <a:blip r:embed="rId1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94696">
              <a:off x="9984198" y="5325530"/>
              <a:ext cx="348558" cy="658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" name="Google Shape;139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312988" y="5744503"/>
              <a:ext cx="619708" cy="663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" name="Google Shape;140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348979">
              <a:off x="10109697" y="3088685"/>
              <a:ext cx="705354" cy="7554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489940">
              <a:off x="10017066" y="2842568"/>
              <a:ext cx="451068" cy="483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8" descr="Ein Bild, das Objekt, Uhr enthält.&#10;&#10;Automatisch generierte Beschreibung"/>
            <p:cNvPicPr preferRelativeResize="0"/>
            <p:nvPr/>
          </p:nvPicPr>
          <p:blipFill rotWithShape="1">
            <a:blip r:embed="rId2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733800">
              <a:off x="9219358" y="3028620"/>
              <a:ext cx="515286" cy="974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Google Shape;143;p8" descr="Ein Bild, das Objekt, Uhr enthält.&#10;&#10;Automatisch generierte Beschreibung"/>
            <p:cNvPicPr preferRelativeResize="0"/>
            <p:nvPr/>
          </p:nvPicPr>
          <p:blipFill rotWithShape="1">
            <a:blip r:embed="rId2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94696">
              <a:off x="9628658" y="1719306"/>
              <a:ext cx="435216" cy="8227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" name="Google Shape;144;p8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5240">
              <a:off x="10705484" y="1390524"/>
              <a:ext cx="451068" cy="483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" name="Google Shape;145;p8" descr="Ein Bild, das Objekt, Uhr enthält.&#10;&#10;Automatisch generierte Beschreibung"/>
            <p:cNvPicPr preferRelativeResize="0"/>
            <p:nvPr/>
          </p:nvPicPr>
          <p:blipFill rotWithShape="1">
            <a:blip r:embed="rId2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03456" flipH="1">
              <a:off x="8313884" y="3509148"/>
              <a:ext cx="333652" cy="63077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6" name="Google Shape;146;p8"/>
          <p:cNvSpPr txBox="1">
            <a:spLocks noGrp="1"/>
          </p:cNvSpPr>
          <p:nvPr>
            <p:ph type="ctrTitle"/>
          </p:nvPr>
        </p:nvSpPr>
        <p:spPr>
          <a:xfrm>
            <a:off x="527042" y="1808746"/>
            <a:ext cx="11114096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subTitle" idx="1"/>
          </p:nvPr>
        </p:nvSpPr>
        <p:spPr>
          <a:xfrm>
            <a:off x="527042" y="2393291"/>
            <a:ext cx="11114096" cy="687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 cap="none">
                <a:solidFill>
                  <a:schemeClr val="accent1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8" name="Google Shape;148;p8"/>
          <p:cNvSpPr txBox="1">
            <a:spLocks noGrp="1"/>
          </p:cNvSpPr>
          <p:nvPr>
            <p:ph type="body" idx="2"/>
          </p:nvPr>
        </p:nvSpPr>
        <p:spPr>
          <a:xfrm>
            <a:off x="550863" y="3220138"/>
            <a:ext cx="282706" cy="187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49" name="Google Shape;149;p8"/>
          <p:cNvPicPr preferRelativeResize="0"/>
          <p:nvPr/>
        </p:nvPicPr>
        <p:blipFill rotWithShape="1">
          <a:blip r:embed="rId2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462" y="828269"/>
            <a:ext cx="2808049" cy="81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farbig">
  <p:cSld name="Titelfolie farbig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9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9892" y="392901"/>
            <a:ext cx="4025699" cy="116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9"/>
          <p:cNvSpPr txBox="1">
            <a:spLocks noGrp="1"/>
          </p:cNvSpPr>
          <p:nvPr>
            <p:ph type="ctrTitle"/>
          </p:nvPr>
        </p:nvSpPr>
        <p:spPr>
          <a:xfrm>
            <a:off x="527042" y="4368493"/>
            <a:ext cx="11114096" cy="6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subTitle" idx="1"/>
          </p:nvPr>
        </p:nvSpPr>
        <p:spPr>
          <a:xfrm>
            <a:off x="527042" y="4955666"/>
            <a:ext cx="11114096" cy="461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 b="0" cap="none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body" idx="2"/>
          </p:nvPr>
        </p:nvSpPr>
        <p:spPr>
          <a:xfrm>
            <a:off x="550863" y="5635848"/>
            <a:ext cx="989053" cy="187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156" name="Google Shape;156;p9"/>
          <p:cNvGrpSpPr/>
          <p:nvPr/>
        </p:nvGrpSpPr>
        <p:grpSpPr>
          <a:xfrm>
            <a:off x="4262679" y="-593864"/>
            <a:ext cx="4387627" cy="3667455"/>
            <a:chOff x="4471316" y="-479564"/>
            <a:chExt cx="4387627" cy="3667455"/>
          </a:xfrm>
        </p:grpSpPr>
        <p:pic>
          <p:nvPicPr>
            <p:cNvPr id="157" name="Google Shape;157;p9" descr="Ein Bild, das Objekt, Uhr enthält.&#10;&#10;Automatisch generierte Beschreibung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" name="Google Shape;159;p9" descr="Ein Bild, das Objekt, Uhr enthält.&#10;&#10;Automatisch generierte Beschreibung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2547726">
              <a:off x="5315119" y="1039670"/>
              <a:ext cx="482922" cy="9129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" name="Google Shape;160;p9" descr="Ein Bild, das Objekt, Uhr enthält.&#10;&#10;Automatisch generierte Beschreibung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3512968">
              <a:off x="4891565" y="436973"/>
              <a:ext cx="357417" cy="675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" name="Google Shape;161;p9" descr="Ein Bild, das Objekt, Uhr enthält.&#10;&#10;Automatisch generierte Beschreibung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" name="Google Shape;162;p9" descr="Ein Bild, das Objekt, Uhr enthält.&#10;&#10;Automatisch generierte Beschreibung"/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" name="Google Shape;163;p9" descr="Ein Bild, das Objekt, Uhr enthält.&#10;&#10;Automatisch generierte Beschreibung"/>
            <p:cNvPicPr preferRelativeResize="0"/>
            <p:nvPr/>
          </p:nvPicPr>
          <p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" name="Google Shape;164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958335">
              <a:off x="5875111" y="1031633"/>
              <a:ext cx="644612" cy="6904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" name="Google Shape;165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" name="Google Shape;166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" name="Google Shape;167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489940">
              <a:off x="7281900" y="-353689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Google Shape;168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Google Shape;169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4061630">
              <a:off x="4890417" y="-381785"/>
              <a:ext cx="553535" cy="592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7580797">
              <a:off x="4541419" y="80197"/>
              <a:ext cx="307905" cy="329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9321" y="0"/>
              <a:ext cx="760485" cy="8145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9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5023585">
              <a:off x="5275653" y="384699"/>
              <a:ext cx="712693" cy="7633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bschlussseite farbig">
  <p:cSld name="Abschlussseite farbig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1" name="Google Shape;291;p17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462" y="828269"/>
            <a:ext cx="2808049" cy="813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2" name="Google Shape;292;p17"/>
          <p:cNvGrpSpPr/>
          <p:nvPr/>
        </p:nvGrpSpPr>
        <p:grpSpPr>
          <a:xfrm>
            <a:off x="5181702" y="1379346"/>
            <a:ext cx="5986865" cy="6075334"/>
            <a:chOff x="5181702" y="1379346"/>
            <a:chExt cx="5986865" cy="6075334"/>
          </a:xfrm>
        </p:grpSpPr>
        <p:pic>
          <p:nvPicPr>
            <p:cNvPr id="293" name="Google Shape;293;p17" descr="Ein Bild, das Objekt, Uhr enthält.&#10;&#10;Automatisch generierte Beschreibung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468497">
              <a:off x="6786672" y="6459535"/>
              <a:ext cx="510416" cy="964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4" name="Google Shape;294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24122" y="6208340"/>
              <a:ext cx="791634" cy="847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5" name="Google Shape;295;p17" descr="Ein Bild, das Objekt, Uhr enthält.&#10;&#10;Automatisch generierte Beschreibung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2547726">
              <a:off x="6516471" y="5441132"/>
              <a:ext cx="424452" cy="802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6" name="Google Shape;296;p17" descr="Ein Bild, das Objekt, Uhr enthält.&#10;&#10;Automatisch generierte Beschreibung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3512968">
              <a:off x="6415744" y="4845707"/>
              <a:ext cx="291254" cy="5506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7" name="Google Shape;297;p17" descr="Ein Bild, das Objekt, Uhr enthält.&#10;&#10;Automatisch generierte Beschreibung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481701">
              <a:off x="7575850" y="4503992"/>
              <a:ext cx="375948" cy="7107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8" name="Google Shape;298;p17" descr="Ein Bild, das Objekt, Uhr enthält.&#10;&#10;Automatisch generierte Beschreibung"/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3826452">
              <a:off x="8086834" y="5450529"/>
              <a:ext cx="255778" cy="483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9" name="Google Shape;299;p17" descr="Ein Bild, das Objekt, Uhr enthält.&#10;&#10;Automatisch generierte Beschreibung"/>
            <p:cNvPicPr preferRelativeResize="0"/>
            <p:nvPr/>
          </p:nvPicPr>
          <p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727722">
              <a:off x="9043867" y="4379317"/>
              <a:ext cx="448532" cy="8479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0" name="Google Shape;300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958335">
              <a:off x="7425872" y="5441729"/>
              <a:ext cx="525284" cy="5626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1" name="Google Shape;301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878683">
              <a:off x="8599019" y="5006722"/>
              <a:ext cx="531658" cy="5694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2" name="Google Shape;302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639445">
              <a:off x="9774563" y="4189119"/>
              <a:ext cx="451068" cy="4831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3" name="Google Shape;303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489940">
              <a:off x="8806506" y="4028393"/>
              <a:ext cx="486518" cy="5210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4" name="Google Shape;304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4061630">
              <a:off x="7098588" y="4180022"/>
              <a:ext cx="451068" cy="483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5" name="Google Shape;305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7580797">
              <a:off x="6655705" y="4229816"/>
              <a:ext cx="407614" cy="436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6" name="Google Shape;306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20807" y="4421583"/>
              <a:ext cx="619708" cy="663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7" name="Google Shape;307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5023585">
              <a:off x="6832715" y="4801543"/>
              <a:ext cx="580764" cy="62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8" name="Google Shape;308;p17" descr="Ein Bild, das Objekt, Uhr enthält.&#10;&#10;Automatisch generierte Beschreibung"/>
            <p:cNvPicPr preferRelativeResize="0"/>
            <p:nvPr/>
          </p:nvPicPr>
          <p:blipFill rotWithShape="1">
            <a:blip r:embed="rId1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409105">
              <a:off x="5353081" y="5605007"/>
              <a:ext cx="348556" cy="6589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9" name="Google Shape;309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4644982">
              <a:off x="5620347" y="6216888"/>
              <a:ext cx="619708" cy="663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0" name="Google Shape;310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878683">
              <a:off x="8609146" y="6072924"/>
              <a:ext cx="451066" cy="483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1" name="Google Shape;311;p17" descr="Ein Bild, das Objekt, Uhr enthält.&#10;&#10;Automatisch generierte Beschreibung"/>
            <p:cNvPicPr preferRelativeResize="0"/>
            <p:nvPr/>
          </p:nvPicPr>
          <p:blipFill rotWithShape="1">
            <a:blip r:embed="rId1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903456">
              <a:off x="9111784" y="5661240"/>
              <a:ext cx="256772" cy="4854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2" name="Google Shape;312;p17" descr="Ein Bild, das Objekt, Uhr enthält.&#10;&#10;Automatisch generierte Beschreibung"/>
            <p:cNvPicPr preferRelativeResize="0"/>
            <p:nvPr/>
          </p:nvPicPr>
          <p:blipFill rotWithShape="1">
            <a:blip r:embed="rId1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527974">
              <a:off x="9322521" y="6314670"/>
              <a:ext cx="452145" cy="8547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3" name="Google Shape;313;p17" descr="Ein Bild, das Objekt, Uhr enthält.&#10;&#10;Automatisch generierte Beschreibung"/>
            <p:cNvPicPr preferRelativeResize="0"/>
            <p:nvPr/>
          </p:nvPicPr>
          <p:blipFill rotWithShape="1">
            <a:blip r:embed="rId1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94696">
              <a:off x="9984198" y="5325530"/>
              <a:ext cx="348558" cy="658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4" name="Google Shape;314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312988" y="5744503"/>
              <a:ext cx="619708" cy="663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5" name="Google Shape;315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2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348979">
              <a:off x="10109697" y="3088685"/>
              <a:ext cx="705354" cy="7554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6" name="Google Shape;316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489940">
              <a:off x="10017066" y="2842568"/>
              <a:ext cx="451068" cy="483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7" name="Google Shape;317;p17" descr="Ein Bild, das Objekt, Uhr enthält.&#10;&#10;Automatisch generierte Beschreibung"/>
            <p:cNvPicPr preferRelativeResize="0"/>
            <p:nvPr/>
          </p:nvPicPr>
          <p:blipFill rotWithShape="1">
            <a:blip r:embed="rId2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733800">
              <a:off x="9219358" y="3028620"/>
              <a:ext cx="515286" cy="974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8" name="Google Shape;318;p17" descr="Ein Bild, das Objekt, Uhr enthält.&#10;&#10;Automatisch generierte Beschreibung"/>
            <p:cNvPicPr preferRelativeResize="0"/>
            <p:nvPr/>
          </p:nvPicPr>
          <p:blipFill rotWithShape="1">
            <a:blip r:embed="rId2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194696">
              <a:off x="9628658" y="1719306"/>
              <a:ext cx="435216" cy="8227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9" name="Google Shape;319;p17" descr="Ein Bild, das Objekt, Ball, Schild, Baseball enthält.&#10;&#10;Automatisch generierte Beschreibung"/>
            <p:cNvPicPr preferRelativeResize="0"/>
            <p:nvPr/>
          </p:nvPicPr>
          <p:blipFill rotWithShape="1">
            <a:blip r:embed="rId1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5240">
              <a:off x="10705484" y="1390524"/>
              <a:ext cx="451068" cy="483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0" name="Google Shape;320;p17" descr="Ein Bild, das Objekt, Uhr enthält.&#10;&#10;Automatisch generierte Beschreibung"/>
            <p:cNvPicPr preferRelativeResize="0"/>
            <p:nvPr/>
          </p:nvPicPr>
          <p:blipFill rotWithShape="1">
            <a:blip r:embed="rId2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03456" flipH="1">
              <a:off x="8313884" y="3509148"/>
              <a:ext cx="333652" cy="63077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1" name="Google Shape;321;p17"/>
          <p:cNvSpPr txBox="1">
            <a:spLocks noGrp="1"/>
          </p:cNvSpPr>
          <p:nvPr>
            <p:ph type="ctrTitle"/>
          </p:nvPr>
        </p:nvSpPr>
        <p:spPr>
          <a:xfrm>
            <a:off x="527042" y="1808746"/>
            <a:ext cx="11114096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17"/>
          <p:cNvSpPr txBox="1">
            <a:spLocks noGrp="1"/>
          </p:cNvSpPr>
          <p:nvPr>
            <p:ph type="subTitle" idx="1"/>
          </p:nvPr>
        </p:nvSpPr>
        <p:spPr>
          <a:xfrm>
            <a:off x="527042" y="2393291"/>
            <a:ext cx="11114096" cy="687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0" i="0" cap="none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23" name="Google Shape;323;p17"/>
          <p:cNvSpPr txBox="1">
            <a:spLocks noGrp="1"/>
          </p:cNvSpPr>
          <p:nvPr>
            <p:ph type="body" idx="2"/>
          </p:nvPr>
        </p:nvSpPr>
        <p:spPr>
          <a:xfrm>
            <a:off x="550863" y="3220138"/>
            <a:ext cx="282706" cy="187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wischenseite beliebig">
  <p:cSld name="Zwischenseite beliebig"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9"/>
          <p:cNvSpPr txBox="1">
            <a:spLocks noGrp="1"/>
          </p:cNvSpPr>
          <p:nvPr>
            <p:ph type="body" idx="1"/>
          </p:nvPr>
        </p:nvSpPr>
        <p:spPr>
          <a:xfrm>
            <a:off x="127000" y="127000"/>
            <a:ext cx="11938000" cy="66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1" name="Google Shape;331;p19"/>
          <p:cNvSpPr txBox="1">
            <a:spLocks noGrp="1"/>
          </p:cNvSpPr>
          <p:nvPr>
            <p:ph type="title"/>
          </p:nvPr>
        </p:nvSpPr>
        <p:spPr>
          <a:xfrm>
            <a:off x="550863" y="1510651"/>
            <a:ext cx="795813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19"/>
          <p:cNvSpPr txBox="1">
            <a:spLocks noGrp="1"/>
          </p:cNvSpPr>
          <p:nvPr>
            <p:ph type="body" idx="2"/>
          </p:nvPr>
        </p:nvSpPr>
        <p:spPr>
          <a:xfrm>
            <a:off x="566119" y="1116951"/>
            <a:ext cx="458459" cy="218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cap="none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mit Foto rechts groß">
  <p:cSld name="Text mit Foto rechts groß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0"/>
          <p:cNvSpPr>
            <a:spLocks noGrp="1"/>
          </p:cNvSpPr>
          <p:nvPr>
            <p:ph type="pic" idx="2"/>
          </p:nvPr>
        </p:nvSpPr>
        <p:spPr>
          <a:xfrm>
            <a:off x="6240463" y="-2938"/>
            <a:ext cx="5951537" cy="6863876"/>
          </a:xfrm>
          <a:prstGeom prst="rect">
            <a:avLst/>
          </a:prstGeom>
          <a:noFill/>
          <a:ln>
            <a:noFill/>
          </a:ln>
        </p:spPr>
      </p:sp>
      <p:sp>
        <p:nvSpPr>
          <p:cNvPr id="335" name="Google Shape;335;p20"/>
          <p:cNvSpPr txBox="1">
            <a:spLocks noGrp="1"/>
          </p:cNvSpPr>
          <p:nvPr>
            <p:ph type="dt" idx="10"/>
          </p:nvPr>
        </p:nvSpPr>
        <p:spPr>
          <a:xfrm>
            <a:off x="550863" y="6533880"/>
            <a:ext cx="577081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20"/>
          <p:cNvSpPr txBox="1">
            <a:spLocks noGrp="1"/>
          </p:cNvSpPr>
          <p:nvPr>
            <p:ph type="title"/>
          </p:nvPr>
        </p:nvSpPr>
        <p:spPr>
          <a:xfrm>
            <a:off x="550863" y="463698"/>
            <a:ext cx="54006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20"/>
          <p:cNvSpPr txBox="1">
            <a:spLocks noGrp="1"/>
          </p:cNvSpPr>
          <p:nvPr>
            <p:ph type="body" idx="1"/>
          </p:nvPr>
        </p:nvSpPr>
        <p:spPr>
          <a:xfrm>
            <a:off x="550863" y="1520824"/>
            <a:ext cx="5400675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ftr" idx="11"/>
          </p:nvPr>
        </p:nvSpPr>
        <p:spPr>
          <a:xfrm>
            <a:off x="6324436" y="6533880"/>
            <a:ext cx="485068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550863" y="1520824"/>
            <a:ext cx="7958137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dt" idx="10"/>
          </p:nvPr>
        </p:nvSpPr>
        <p:spPr>
          <a:xfrm>
            <a:off x="550863" y="6533880"/>
            <a:ext cx="577081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258467" y="6533880"/>
            <a:ext cx="33813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0" marR="0" lvl="0" indent="0" algn="l" rtl="0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9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" name="Google Shape;11;p1" descr="Ein Bild, das Objekt, Uhr enthält.&#10;&#10;Automatisch generierte Beschreibung"/>
          <p:cNvPicPr preferRelativeResize="0"/>
          <p:nvPr/>
        </p:nvPicPr>
        <p:blipFill rotWithShape="1"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96688" y="6322167"/>
            <a:ext cx="449345" cy="46152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4" r:id="rId4"/>
    <p:sldLayoutId id="2147483655" r:id="rId5"/>
    <p:sldLayoutId id="2147483663" r:id="rId6"/>
    <p:sldLayoutId id="2147483665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47">
          <p15:clr>
            <a:srgbClr val="A4A3A4"/>
          </p15:clr>
        </p15:guide>
        <p15:guide id="2" orient="horz" pos="958">
          <p15:clr>
            <a:srgbClr val="A4A3A4"/>
          </p15:clr>
        </p15:guide>
        <p15:guide id="3" orient="horz" pos="3952">
          <p15:clr>
            <a:srgbClr val="A4A3A4"/>
          </p15:clr>
        </p15:guide>
        <p15:guide id="4" pos="7333">
          <p15:clr>
            <a:srgbClr val="A4A3A4"/>
          </p15:clr>
        </p15:guide>
        <p15:guide id="5" pos="5360">
          <p15:clr>
            <a:srgbClr val="A4A3A4"/>
          </p15:clr>
        </p15:guide>
        <p15:guide id="6" pos="5541">
          <p15:clr>
            <a:srgbClr val="A4A3A4"/>
          </p15:clr>
        </p15:guide>
        <p15:guide id="7" pos="3749">
          <p15:clr>
            <a:srgbClr val="A4A3A4"/>
          </p15:clr>
        </p15:guide>
        <p15:guide id="8" pos="393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1"/>
          <p:cNvSpPr txBox="1">
            <a:spLocks noGrp="1"/>
          </p:cNvSpPr>
          <p:nvPr>
            <p:ph type="ctrTitle"/>
          </p:nvPr>
        </p:nvSpPr>
        <p:spPr>
          <a:xfrm>
            <a:off x="434139" y="2552573"/>
            <a:ext cx="8929903" cy="830997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5400" dirty="0" err="1"/>
              <a:t>EcoGood</a:t>
            </a:r>
            <a:r>
              <a:rPr lang="fr-CH" sz="5400" dirty="0"/>
              <a:t> in Luxemburg</a:t>
            </a:r>
            <a:endParaRPr sz="5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3A6097-5B96-4144-88A1-4F5E484AA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39" y="1762292"/>
            <a:ext cx="96393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4"/>
          <p:cNvSpPr txBox="1">
            <a:spLocks noGrp="1"/>
          </p:cNvSpPr>
          <p:nvPr>
            <p:ph type="body" idx="1"/>
          </p:nvPr>
        </p:nvSpPr>
        <p:spPr>
          <a:xfrm>
            <a:off x="3949700" y="1935300"/>
            <a:ext cx="7691400" cy="36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-US">
                <a:latin typeface="Roboto"/>
                <a:ea typeface="Roboto"/>
                <a:cs typeface="Roboto"/>
                <a:sym typeface="Roboto"/>
              </a:rPr>
              <a:t>Founded in 2019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-US">
                <a:latin typeface="Roboto"/>
                <a:ea typeface="Roboto"/>
                <a:cs typeface="Roboto"/>
                <a:sym typeface="Roboto"/>
              </a:rPr>
              <a:t>starting slowly to promote the idea of the economy for the common good; exchanges with companies, society and politics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-US">
                <a:latin typeface="Roboto"/>
                <a:ea typeface="Roboto"/>
                <a:cs typeface="Roboto"/>
                <a:sym typeface="Roboto"/>
              </a:rPr>
              <a:t>organising membership structure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-US">
                <a:latin typeface="Roboto"/>
                <a:ea typeface="Roboto"/>
                <a:cs typeface="Roboto"/>
                <a:sym typeface="Roboto"/>
              </a:rPr>
              <a:t>establishing the relation to the international movement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-US">
                <a:latin typeface="Roboto"/>
                <a:ea typeface="Roboto"/>
                <a:cs typeface="Roboto"/>
                <a:sym typeface="Roboto"/>
              </a:rPr>
              <a:t>conferences, first peer group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-US">
                <a:latin typeface="Roboto"/>
                <a:ea typeface="Roboto"/>
                <a:cs typeface="Roboto"/>
                <a:sym typeface="Roboto"/>
              </a:rPr>
              <a:t>www. luxembourg.ecogood.org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0" name="Google Shape;360;p24"/>
          <p:cNvSpPr txBox="1">
            <a:spLocks noGrp="1"/>
          </p:cNvSpPr>
          <p:nvPr>
            <p:ph type="sldNum" idx="12"/>
          </p:nvPr>
        </p:nvSpPr>
        <p:spPr>
          <a:xfrm>
            <a:off x="11258467" y="6533880"/>
            <a:ext cx="3381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361" name="Google Shape;361;p24"/>
          <p:cNvSpPr txBox="1">
            <a:spLocks noGrp="1"/>
          </p:cNvSpPr>
          <p:nvPr>
            <p:ph type="title"/>
          </p:nvPr>
        </p:nvSpPr>
        <p:spPr>
          <a:xfrm>
            <a:off x="630144" y="535625"/>
            <a:ext cx="106428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>
                <a:latin typeface="Roboto"/>
                <a:ea typeface="Roboto"/>
                <a:cs typeface="Roboto"/>
                <a:sym typeface="Roboto"/>
              </a:rPr>
              <a:t>ECG in Luxembourg -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>
                <a:latin typeface="Roboto"/>
                <a:ea typeface="Roboto"/>
                <a:cs typeface="Roboto"/>
                <a:sym typeface="Roboto"/>
              </a:rPr>
              <a:t>Gemeinwohlökonomie Luxembourg asbl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62" name="Google Shape;362;p2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054225"/>
            <a:ext cx="3644899" cy="2716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5"/>
          <p:cNvSpPr txBox="1">
            <a:spLocks noGrp="1"/>
          </p:cNvSpPr>
          <p:nvPr>
            <p:ph type="title"/>
          </p:nvPr>
        </p:nvSpPr>
        <p:spPr>
          <a:xfrm>
            <a:off x="225975" y="3277300"/>
            <a:ext cx="5172000" cy="1139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/>
              <a:t>Growing network in Luxembourg</a:t>
            </a:r>
            <a:endParaRPr sz="3700"/>
          </a:p>
        </p:txBody>
      </p:sp>
      <p:sp>
        <p:nvSpPr>
          <p:cNvPr id="368" name="Google Shape;368;p25"/>
          <p:cNvSpPr txBox="1">
            <a:spLocks noGrp="1"/>
          </p:cNvSpPr>
          <p:nvPr>
            <p:ph type="sldNum" idx="12"/>
          </p:nvPr>
        </p:nvSpPr>
        <p:spPr>
          <a:xfrm>
            <a:off x="11258467" y="6533880"/>
            <a:ext cx="338100" cy="13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369" name="Google Shape;36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974" y="598380"/>
            <a:ext cx="2257425" cy="1798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49551" y="277800"/>
            <a:ext cx="2257425" cy="248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25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575" y="700150"/>
            <a:ext cx="1977000" cy="169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25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375" y="392104"/>
            <a:ext cx="2257424" cy="2257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25"/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7199" y="739596"/>
            <a:ext cx="1976999" cy="1397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98000" y="2519151"/>
            <a:ext cx="3354450" cy="335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25"/>
          <p:cNvPicPr preferRelativeResize="0"/>
          <p:nvPr/>
        </p:nvPicPr>
        <p:blipFill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988" y="5134298"/>
            <a:ext cx="2881126" cy="1139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25"/>
          <p:cNvPicPr preferRelativeResize="0"/>
          <p:nvPr/>
        </p:nvPicPr>
        <p:blipFill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7862" y="2954449"/>
            <a:ext cx="2115350" cy="197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2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030572" y="5519063"/>
            <a:ext cx="2881125" cy="754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8"/>
          <p:cNvSpPr txBox="1">
            <a:spLocks noGrp="1"/>
          </p:cNvSpPr>
          <p:nvPr>
            <p:ph type="ctrTitle"/>
          </p:nvPr>
        </p:nvSpPr>
        <p:spPr>
          <a:xfrm>
            <a:off x="527042" y="2996893"/>
            <a:ext cx="111141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lang="en-US" sz="4400" b="1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PRESENTATION </a:t>
            </a:r>
            <a:r>
              <a:rPr lang="en-US" dirty="0">
                <a:solidFill>
                  <a:srgbClr val="FFFFFF"/>
                </a:solidFill>
              </a:rPr>
              <a:t>of CERTIFICATES</a:t>
            </a:r>
            <a:endParaRPr sz="4400" b="0" strike="noStrike" dirty="0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28"/>
          <p:cNvSpPr txBox="1">
            <a:spLocks noGrp="1"/>
          </p:cNvSpPr>
          <p:nvPr>
            <p:ph type="subTitle" idx="1"/>
          </p:nvPr>
        </p:nvSpPr>
        <p:spPr>
          <a:xfrm>
            <a:off x="527042" y="3736466"/>
            <a:ext cx="11114100" cy="4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dirty="0">
                <a:solidFill>
                  <a:srgbClr val="FFFFFF"/>
                </a:solidFill>
              </a:rPr>
              <a:t>ENERGIEPARK REIDEN</a:t>
            </a:r>
            <a:endParaRPr sz="3300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dirty="0">
                <a:solidFill>
                  <a:srgbClr val="FFFFFF"/>
                </a:solidFill>
              </a:rPr>
              <a:t>GREENPEACE</a:t>
            </a:r>
            <a:endParaRPr sz="3300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dirty="0">
                <a:solidFill>
                  <a:srgbClr val="FFFFFF"/>
                </a:solidFill>
              </a:rPr>
              <a:t>NATURBAUSTOFF</a:t>
            </a:r>
            <a:endParaRPr sz="3300"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dirty="0"/>
              <a:t>CITY OF DIFFERDANGE</a:t>
            </a:r>
            <a:endParaRPr sz="33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2900" dirty="0"/>
              <a:t>moderated by Lara Frisch and Gregor </a:t>
            </a:r>
            <a:r>
              <a:rPr lang="en-US" sz="2900" dirty="0" err="1"/>
              <a:t>Waltersdorfer</a:t>
            </a:r>
            <a:endParaRPr sz="29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 dirty="0">
              <a:solidFill>
                <a:srgbClr val="FFFFFF"/>
              </a:solidFill>
            </a:endParaRPr>
          </a:p>
        </p:txBody>
      </p:sp>
      <p:pic>
        <p:nvPicPr>
          <p:cNvPr id="1026" name="Picture 2" descr="https://lh7-us.googleusercontent.com/docsz/AD_4nXfr0T5flKoBdkB29TgXsm3CliWnq6rT386339qe8bxJZkRJYJZA-bPMSCey78rmiYiPedwwFby6PiFJIFwkp2B6wX5H8szozmkMMrgc5d4Q2h1sSnsNJT3ZB3qD5ex0gWuokGeFVIujb7ekFLL2hVPd1iKDyfz3-PXLU7FByKsEG0tHBICX8ec?key=Kie96vKycM8GdKB7A4A8Qg">
            <a:extLst>
              <a:ext uri="{FF2B5EF4-FFF2-40B4-BE49-F238E27FC236}">
                <a16:creationId xmlns:a16="http://schemas.microsoft.com/office/drawing/2014/main" id="{100CA167-C6D7-5C4A-B730-D352D53B7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29100" cy="282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7-us.googleusercontent.com/docsz/AD_4nXcEthg6l3oEKe_PmsJOj3l9abwK8CPSHhbVAKXUg-SxWh9Cilb_WB76VLO_0UpiBEDdUTqQ2FhKiTKJWXeIKCJc65vtEiz-eYx2kUrqtu1dHkA2TB6FaavOnv6jkJn0QX_1WYFUHodRv6qQJkumy0Ifuwc4Lg-8zzOL5t2Rc51z1nH5kuXubBg?key=Kie96vKycM8GdKB7A4A8Qg">
            <a:extLst>
              <a:ext uri="{FF2B5EF4-FFF2-40B4-BE49-F238E27FC236}">
                <a16:creationId xmlns:a16="http://schemas.microsoft.com/office/drawing/2014/main" id="{2BE54E0B-D243-7D4E-8CBC-B5D59541F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293" y="0"/>
            <a:ext cx="2514600" cy="285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6"/>
          <p:cNvSpPr txBox="1">
            <a:spLocks noGrp="1"/>
          </p:cNvSpPr>
          <p:nvPr>
            <p:ph type="title"/>
          </p:nvPr>
        </p:nvSpPr>
        <p:spPr>
          <a:xfrm>
            <a:off x="550863" y="463698"/>
            <a:ext cx="7958100" cy="3693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Results Matrix Greenpeace Luxembourg </a:t>
            </a:r>
            <a:endParaRPr dirty="0"/>
          </a:p>
        </p:txBody>
      </p:sp>
      <p:sp>
        <p:nvSpPr>
          <p:cNvPr id="449" name="Google Shape;449;p36"/>
          <p:cNvSpPr txBox="1">
            <a:spLocks noGrp="1"/>
          </p:cNvSpPr>
          <p:nvPr>
            <p:ph type="sldNum" idx="12"/>
          </p:nvPr>
        </p:nvSpPr>
        <p:spPr>
          <a:xfrm>
            <a:off x="11258467" y="6533880"/>
            <a:ext cx="338100" cy="13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450" name="Google Shape;450;p36"/>
          <p:cNvSpPr txBox="1">
            <a:spLocks noGrp="1"/>
          </p:cNvSpPr>
          <p:nvPr>
            <p:ph type="body" idx="2"/>
          </p:nvPr>
        </p:nvSpPr>
        <p:spPr>
          <a:xfrm>
            <a:off x="8796338" y="6086376"/>
            <a:ext cx="2833800" cy="1848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451" name="Google Shape;451;p36"/>
          <p:cNvGraphicFramePr/>
          <p:nvPr/>
        </p:nvGraphicFramePr>
        <p:xfrm>
          <a:off x="2945525" y="1190350"/>
          <a:ext cx="5731250" cy="5078095"/>
        </p:xfrm>
        <a:graphic>
          <a:graphicData uri="http://schemas.openxmlformats.org/drawingml/2006/table">
            <a:tbl>
              <a:tblPr>
                <a:noFill/>
                <a:tableStyleId>{29CC33E6-EF80-492A-A5D3-BCD1F994799C}</a:tableStyleId>
              </a:tblPr>
              <a:tblGrid>
                <a:gridCol w="114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6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VALUE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889E3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HUMAN DIGNITY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889E3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SOLIDARITY AND SOCIAL JUSTICE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889E3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ENVIRONMENTAL SUSTAINABILITY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889E3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TRANSPARENCY AND CO- DETERMINATION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889E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STAKEHOLDER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009DA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SUPPLIERS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009DA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A1 Dignité humaine dans la chaîne d'approvisionnement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A2 Solidarité et justice sociale dans la chaîne d'approvisionnement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40%</a:t>
                      </a:r>
                      <a:endParaRPr sz="8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A3 Durabilité environnementale dans la chaîne d'approvisionnement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A4 Transparence et co-détermination dans la chaîne d'approvisionnement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10%</a:t>
                      </a:r>
                      <a:endParaRPr sz="110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OWNERS; EQUITY AND FINANCIAL SERVICE PROVIDERS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009DA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B1 Position éthique par rapport aux ressources financières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60%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B2 Position sociale par rapport aux ressources financières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90%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B3 Utilisation de fonds par rapport aux impacts environnementaux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90%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B4 Propriété et co-détermination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20%</a:t>
                      </a:r>
                      <a:endParaRPr sz="110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EMPLOYEES INCL. CO-WORKERS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009DA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C1 Dignité humaine sur le lieu de travail et l'environnement de travail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60%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C2 Arrangements de travail autodéterminés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60%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C3 Comportement respectueux de l'environnement du personnel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80%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C4 Co-détermination et transparence au sein de l'entreprise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60%</a:t>
                      </a:r>
                      <a:endParaRPr sz="110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CUSTOMERS AND OTHER COMPANIES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009DA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D1 Relations avec la clientèle éthique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50%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D2 Coopération et solidarité avec d'autres sociétés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70%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D3 Utilisation et élimination environnementales des produits et services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D4 Participation des clients et transparence des produits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50%</a:t>
                      </a:r>
                      <a:endParaRPr sz="110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FFFFFF"/>
                          </a:solidFill>
                        </a:rPr>
                        <a:t>SOCIAL ENVIRONMENT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009DA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E1 Le but des produits et services et leur effet sur la société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80%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E2 Contribution à la société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E3 Réduction de l'impact environnemental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10%</a:t>
                      </a: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E4 Transparence et co-détermination à d'autres parties prenantes pertinentes</a:t>
                      </a:r>
                      <a:endParaRPr sz="800"/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30%</a:t>
                      </a:r>
                      <a:endParaRPr sz="110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certificate valid until:</a:t>
                      </a:r>
                      <a:endParaRPr sz="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FFFFFF"/>
                          </a:solidFill>
                        </a:rPr>
                        <a:t>TOTAL:</a:t>
                      </a:r>
                      <a:endParaRPr sz="1100">
                        <a:solidFill>
                          <a:srgbClr val="FFFF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</a:rPr>
                        <a:t>507.5</a:t>
                      </a:r>
                      <a:r>
                        <a:rPr lang="en-US" sz="1100">
                          <a:solidFill>
                            <a:srgbClr val="FFFFFF"/>
                          </a:solidFill>
                        </a:rPr>
                        <a:t> of 1000</a:t>
                      </a:r>
                      <a:endParaRPr sz="1100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>
                    <a:solidFill>
                      <a:srgbClr val="009D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52" name="Google Shape;452;p36"/>
          <p:cNvSpPr/>
          <p:nvPr/>
        </p:nvSpPr>
        <p:spPr>
          <a:xfrm>
            <a:off x="8796350" y="1808075"/>
            <a:ext cx="1366200" cy="717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30%</a:t>
            </a:r>
            <a:endParaRPr b="1"/>
          </a:p>
        </p:txBody>
      </p:sp>
      <p:sp>
        <p:nvSpPr>
          <p:cNvPr id="453" name="Google Shape;453;p36"/>
          <p:cNvSpPr/>
          <p:nvPr/>
        </p:nvSpPr>
        <p:spPr>
          <a:xfrm>
            <a:off x="8796350" y="1118200"/>
            <a:ext cx="1366200" cy="63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Average</a:t>
            </a:r>
            <a:endParaRPr b="1"/>
          </a:p>
        </p:txBody>
      </p:sp>
      <p:sp>
        <p:nvSpPr>
          <p:cNvPr id="454" name="Google Shape;454;p36"/>
          <p:cNvSpPr/>
          <p:nvPr/>
        </p:nvSpPr>
        <p:spPr>
          <a:xfrm>
            <a:off x="8796350" y="2688950"/>
            <a:ext cx="1366200" cy="717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65%</a:t>
            </a:r>
            <a:endParaRPr b="1"/>
          </a:p>
        </p:txBody>
      </p:sp>
      <p:sp>
        <p:nvSpPr>
          <p:cNvPr id="455" name="Google Shape;455;p36"/>
          <p:cNvSpPr/>
          <p:nvPr/>
        </p:nvSpPr>
        <p:spPr>
          <a:xfrm>
            <a:off x="8796350" y="3541125"/>
            <a:ext cx="1366200" cy="717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80%</a:t>
            </a:r>
            <a:endParaRPr b="1"/>
          </a:p>
        </p:txBody>
      </p:sp>
      <p:sp>
        <p:nvSpPr>
          <p:cNvPr id="456" name="Google Shape;456;p36"/>
          <p:cNvSpPr/>
          <p:nvPr/>
        </p:nvSpPr>
        <p:spPr>
          <a:xfrm>
            <a:off x="8796350" y="4381775"/>
            <a:ext cx="1366200" cy="717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53%</a:t>
            </a:r>
            <a:endParaRPr b="1"/>
          </a:p>
        </p:txBody>
      </p:sp>
      <p:sp>
        <p:nvSpPr>
          <p:cNvPr id="457" name="Google Shape;457;p36"/>
          <p:cNvSpPr/>
          <p:nvPr/>
        </p:nvSpPr>
        <p:spPr>
          <a:xfrm>
            <a:off x="8796350" y="5234075"/>
            <a:ext cx="1366200" cy="717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38%</a:t>
            </a:r>
            <a:endParaRPr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7"/>
          <p:cNvSpPr txBox="1">
            <a:spLocks noGrp="1"/>
          </p:cNvSpPr>
          <p:nvPr>
            <p:ph type="title"/>
          </p:nvPr>
        </p:nvSpPr>
        <p:spPr>
          <a:xfrm>
            <a:off x="550863" y="463698"/>
            <a:ext cx="7958100" cy="3693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Main conclusions (1/2) </a:t>
            </a:r>
            <a:endParaRPr/>
          </a:p>
        </p:txBody>
      </p:sp>
      <p:sp>
        <p:nvSpPr>
          <p:cNvPr id="463" name="Google Shape;463;p37"/>
          <p:cNvSpPr txBox="1">
            <a:spLocks noGrp="1"/>
          </p:cNvSpPr>
          <p:nvPr>
            <p:ph type="sldNum" idx="12"/>
          </p:nvPr>
        </p:nvSpPr>
        <p:spPr>
          <a:xfrm>
            <a:off x="11258467" y="6533880"/>
            <a:ext cx="338100" cy="13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464" name="Google Shape;464;p37"/>
          <p:cNvSpPr txBox="1">
            <a:spLocks noGrp="1"/>
          </p:cNvSpPr>
          <p:nvPr>
            <p:ph type="body" idx="2"/>
          </p:nvPr>
        </p:nvSpPr>
        <p:spPr>
          <a:xfrm>
            <a:off x="8796338" y="6086376"/>
            <a:ext cx="2833800" cy="1848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37"/>
          <p:cNvSpPr txBox="1"/>
          <p:nvPr/>
        </p:nvSpPr>
        <p:spPr>
          <a:xfrm>
            <a:off x="633038" y="996219"/>
            <a:ext cx="9580200" cy="45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2000" b="1" dirty="0">
                <a:solidFill>
                  <a:schemeClr val="dk2"/>
                </a:solidFill>
              </a:rPr>
              <a:t>Suppliers:</a:t>
            </a:r>
            <a:endParaRPr sz="2000" b="1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Initial Screening:</a:t>
            </a:r>
            <a:r>
              <a:rPr lang="en-US" sz="1700" dirty="0">
                <a:solidFill>
                  <a:schemeClr val="dk2"/>
                </a:solidFill>
              </a:rPr>
              <a:t> We have procedures to assess suppliers upfront, but </a:t>
            </a:r>
            <a:r>
              <a:rPr lang="en-US" sz="1700" b="1" dirty="0">
                <a:solidFill>
                  <a:schemeClr val="dk2"/>
                </a:solidFill>
              </a:rPr>
              <a:t>ongoing monitoring</a:t>
            </a:r>
            <a:r>
              <a:rPr lang="en-US" sz="1700" dirty="0">
                <a:solidFill>
                  <a:schemeClr val="dk2"/>
                </a:solidFill>
              </a:rPr>
              <a:t> of their environmental and social impact is limited.</a:t>
            </a:r>
            <a:endParaRPr sz="1700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Limited Selection:</a:t>
            </a:r>
            <a:r>
              <a:rPr lang="en-US" sz="1700" dirty="0">
                <a:solidFill>
                  <a:schemeClr val="dk2"/>
                </a:solidFill>
              </a:rPr>
              <a:t> Choosing suppliers in line with </a:t>
            </a:r>
            <a:r>
              <a:rPr lang="en-US" sz="1700" dirty="0" err="1">
                <a:solidFill>
                  <a:schemeClr val="dk2"/>
                </a:solidFill>
              </a:rPr>
              <a:t>Ecogood</a:t>
            </a:r>
            <a:r>
              <a:rPr lang="en-US" sz="1700" dirty="0">
                <a:solidFill>
                  <a:schemeClr val="dk2"/>
                </a:solidFill>
              </a:rPr>
              <a:t> criteria can be challenging in some areas, like social media platforms.</a:t>
            </a:r>
            <a:endParaRPr sz="1700" dirty="0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2000" b="1" dirty="0">
                <a:solidFill>
                  <a:schemeClr val="dk2"/>
                </a:solidFill>
              </a:rPr>
              <a:t>Owners, Equity and Financial Service Providers:</a:t>
            </a:r>
            <a:endParaRPr sz="2000" b="1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Strengths:</a:t>
            </a:r>
            <a:r>
              <a:rPr lang="en-US" sz="1700" dirty="0">
                <a:solidFill>
                  <a:schemeClr val="dk2"/>
                </a:solidFill>
              </a:rPr>
              <a:t> We perform well in meeting </a:t>
            </a:r>
            <a:r>
              <a:rPr lang="en-US" sz="1700" dirty="0" err="1">
                <a:solidFill>
                  <a:schemeClr val="dk2"/>
                </a:solidFill>
              </a:rPr>
              <a:t>Ecogood</a:t>
            </a:r>
            <a:r>
              <a:rPr lang="en-US" sz="1700" dirty="0">
                <a:solidFill>
                  <a:schemeClr val="dk2"/>
                </a:solidFill>
              </a:rPr>
              <a:t> criteria for these stakeholders.</a:t>
            </a:r>
            <a:endParaRPr sz="1700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Opportunities:</a:t>
            </a:r>
            <a:r>
              <a:rPr lang="en-US" sz="1700" dirty="0">
                <a:solidFill>
                  <a:schemeClr val="dk2"/>
                </a:solidFill>
              </a:rPr>
              <a:t> We can explore </a:t>
            </a:r>
            <a:r>
              <a:rPr lang="en-US" sz="1700" b="1" dirty="0">
                <a:solidFill>
                  <a:schemeClr val="dk2"/>
                </a:solidFill>
              </a:rPr>
              <a:t>co-determination</a:t>
            </a:r>
            <a:r>
              <a:rPr lang="en-US" sz="1700" dirty="0">
                <a:solidFill>
                  <a:schemeClr val="dk2"/>
                </a:solidFill>
              </a:rPr>
              <a:t> practices for greater stakeholder involvement.</a:t>
            </a:r>
            <a:endParaRPr sz="1700" dirty="0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2000" b="1" dirty="0">
                <a:solidFill>
                  <a:schemeClr val="dk2"/>
                </a:solidFill>
              </a:rPr>
              <a:t>Employees (including co-workers):</a:t>
            </a:r>
            <a:endParaRPr sz="2000" b="1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Inclusive Workplace:</a:t>
            </a:r>
            <a:r>
              <a:rPr lang="en-US" sz="1700" dirty="0">
                <a:solidFill>
                  <a:schemeClr val="dk2"/>
                </a:solidFill>
              </a:rPr>
              <a:t> We promote a diverse workforce and </a:t>
            </a:r>
            <a:r>
              <a:rPr lang="en-US" sz="1700" b="1" dirty="0">
                <a:solidFill>
                  <a:schemeClr val="dk2"/>
                </a:solidFill>
              </a:rPr>
              <a:t>support employee development</a:t>
            </a:r>
            <a:r>
              <a:rPr lang="en-US" sz="1700" dirty="0">
                <a:solidFill>
                  <a:schemeClr val="dk2"/>
                </a:solidFill>
              </a:rPr>
              <a:t>.</a:t>
            </a:r>
            <a:endParaRPr sz="1700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Work-Life Balance:</a:t>
            </a:r>
            <a:r>
              <a:rPr lang="en-US" sz="1700" dirty="0">
                <a:solidFill>
                  <a:schemeClr val="dk2"/>
                </a:solidFill>
              </a:rPr>
              <a:t> We offer flexible work hours.</a:t>
            </a:r>
            <a:endParaRPr sz="1700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Collaborative Culture:</a:t>
            </a:r>
            <a:r>
              <a:rPr lang="en-US" sz="1700" dirty="0">
                <a:solidFill>
                  <a:schemeClr val="dk2"/>
                </a:solidFill>
              </a:rPr>
              <a:t> While we encourage consensus decision-making, implementation can be improved.</a:t>
            </a:r>
            <a:endParaRPr sz="17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8"/>
          <p:cNvSpPr txBox="1">
            <a:spLocks noGrp="1"/>
          </p:cNvSpPr>
          <p:nvPr>
            <p:ph type="title"/>
          </p:nvPr>
        </p:nvSpPr>
        <p:spPr>
          <a:xfrm>
            <a:off x="550863" y="463698"/>
            <a:ext cx="7958100" cy="3693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Main conclusions (2/2)</a:t>
            </a:r>
            <a:endParaRPr/>
          </a:p>
        </p:txBody>
      </p:sp>
      <p:sp>
        <p:nvSpPr>
          <p:cNvPr id="471" name="Google Shape;471;p38"/>
          <p:cNvSpPr txBox="1">
            <a:spLocks noGrp="1"/>
          </p:cNvSpPr>
          <p:nvPr>
            <p:ph type="sldNum" idx="12"/>
          </p:nvPr>
        </p:nvSpPr>
        <p:spPr>
          <a:xfrm>
            <a:off x="11258467" y="6533880"/>
            <a:ext cx="338100" cy="13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472" name="Google Shape;472;p38"/>
          <p:cNvSpPr txBox="1">
            <a:spLocks noGrp="1"/>
          </p:cNvSpPr>
          <p:nvPr>
            <p:ph type="body" idx="2"/>
          </p:nvPr>
        </p:nvSpPr>
        <p:spPr>
          <a:xfrm>
            <a:off x="8796338" y="6086376"/>
            <a:ext cx="2833800" cy="1848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38"/>
          <p:cNvSpPr txBox="1"/>
          <p:nvPr/>
        </p:nvSpPr>
        <p:spPr>
          <a:xfrm>
            <a:off x="963425" y="1158500"/>
            <a:ext cx="9364200" cy="537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2000" b="1" dirty="0">
                <a:solidFill>
                  <a:schemeClr val="dk2"/>
                </a:solidFill>
              </a:rPr>
              <a:t>Customers (supporters, donors):</a:t>
            </a:r>
            <a:endParaRPr sz="2000" b="1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Direct Engagement:</a:t>
            </a:r>
            <a:r>
              <a:rPr lang="en-US" sz="1700" dirty="0">
                <a:solidFill>
                  <a:schemeClr val="dk2"/>
                </a:solidFill>
              </a:rPr>
              <a:t> We directly connect with our supporters (those who follow and contribute to us).</a:t>
            </a:r>
            <a:endParaRPr sz="1700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Collaborative Action:</a:t>
            </a:r>
            <a:r>
              <a:rPr lang="en-US" sz="1700" dirty="0">
                <a:solidFill>
                  <a:schemeClr val="dk2"/>
                </a:solidFill>
              </a:rPr>
              <a:t> We value collaboration and solidarity with our supporters in certain initiatives.</a:t>
            </a:r>
            <a:endParaRPr sz="1700" dirty="0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2000" b="1" dirty="0">
                <a:solidFill>
                  <a:schemeClr val="dk2"/>
                </a:solidFill>
              </a:rPr>
              <a:t>Social Environment:</a:t>
            </a:r>
            <a:endParaRPr sz="2000" b="1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High-Quality "Goodies":</a:t>
            </a:r>
            <a:r>
              <a:rPr lang="en-US" sz="1700" dirty="0">
                <a:solidFill>
                  <a:schemeClr val="dk2"/>
                </a:solidFill>
              </a:rPr>
              <a:t> The "goodies" we offer in exchange for contributions meet high environmental and social standards.</a:t>
            </a:r>
            <a:endParaRPr sz="1700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Minimized Footprint:</a:t>
            </a:r>
            <a:r>
              <a:rPr lang="en-US" sz="1700" dirty="0">
                <a:solidFill>
                  <a:schemeClr val="dk2"/>
                </a:solidFill>
              </a:rPr>
              <a:t> Our operations have a low environmental impact.</a:t>
            </a:r>
            <a:endParaRPr sz="1700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Continuous Improvement:</a:t>
            </a:r>
            <a:r>
              <a:rPr lang="en-US" sz="1700" dirty="0">
                <a:solidFill>
                  <a:schemeClr val="dk2"/>
                </a:solidFill>
              </a:rPr>
              <a:t> We are committed to finding new ways to further reduce our environmental impact.</a:t>
            </a:r>
            <a:endParaRPr sz="17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39"/>
          <p:cNvSpPr txBox="1">
            <a:spLocks noGrp="1"/>
          </p:cNvSpPr>
          <p:nvPr>
            <p:ph type="title"/>
          </p:nvPr>
        </p:nvSpPr>
        <p:spPr>
          <a:xfrm>
            <a:off x="550863" y="463698"/>
            <a:ext cx="7958100" cy="3693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Challenges and opportunities</a:t>
            </a:r>
            <a:endParaRPr/>
          </a:p>
        </p:txBody>
      </p:sp>
      <p:sp>
        <p:nvSpPr>
          <p:cNvPr id="479" name="Google Shape;479;p39"/>
          <p:cNvSpPr txBox="1">
            <a:spLocks noGrp="1"/>
          </p:cNvSpPr>
          <p:nvPr>
            <p:ph type="sldNum" idx="12"/>
          </p:nvPr>
        </p:nvSpPr>
        <p:spPr>
          <a:xfrm>
            <a:off x="11258467" y="6533880"/>
            <a:ext cx="338100" cy="13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480" name="Google Shape;480;p39"/>
          <p:cNvSpPr txBox="1">
            <a:spLocks noGrp="1"/>
          </p:cNvSpPr>
          <p:nvPr>
            <p:ph type="body" idx="2"/>
          </p:nvPr>
        </p:nvSpPr>
        <p:spPr>
          <a:xfrm>
            <a:off x="8796338" y="6086376"/>
            <a:ext cx="2833800" cy="1848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39"/>
          <p:cNvSpPr txBox="1"/>
          <p:nvPr/>
        </p:nvSpPr>
        <p:spPr>
          <a:xfrm>
            <a:off x="444850" y="984100"/>
            <a:ext cx="10080300" cy="3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2"/>
                </a:solidFill>
              </a:rPr>
              <a:t>Challenges : </a:t>
            </a:r>
            <a:endParaRPr sz="2000" b="1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1700" b="1">
                <a:solidFill>
                  <a:schemeClr val="dk2"/>
                </a:solidFill>
              </a:rPr>
              <a:t>Demanding Process:</a:t>
            </a:r>
            <a:r>
              <a:rPr lang="en-US" sz="1700">
                <a:solidFill>
                  <a:schemeClr val="dk2"/>
                </a:solidFill>
              </a:rPr>
              <a:t> Completing the Ecogood report requires significant effort.</a:t>
            </a:r>
            <a:br>
              <a:rPr lang="en-US" sz="1700">
                <a:solidFill>
                  <a:schemeClr val="dk2"/>
                </a:solidFill>
              </a:rPr>
            </a:br>
            <a:endParaRPr sz="17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US" sz="1700" b="1">
                <a:solidFill>
                  <a:schemeClr val="dk2"/>
                </a:solidFill>
              </a:rPr>
              <a:t>"Harsh" Results:</a:t>
            </a:r>
            <a:r>
              <a:rPr lang="en-US" sz="1700">
                <a:solidFill>
                  <a:schemeClr val="dk2"/>
                </a:solidFill>
              </a:rPr>
              <a:t> Scores shows seems to be low initially, despite positive efforts. </a:t>
            </a:r>
            <a:endParaRPr sz="170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>
                <a:solidFill>
                  <a:schemeClr val="dk2"/>
                </a:solidFill>
              </a:rPr>
              <a:t>Example:</a:t>
            </a:r>
            <a:r>
              <a:rPr lang="en-US" sz="1700">
                <a:solidFill>
                  <a:schemeClr val="dk2"/>
                </a:solidFill>
              </a:rPr>
              <a:t> Low score in E3 (social environment/environmental sustainability) due to lack of a specific reduction plan (even if impact is limited).</a:t>
            </a:r>
            <a:endParaRPr sz="1700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700" b="1">
                <a:solidFill>
                  <a:schemeClr val="dk2"/>
                </a:solidFill>
              </a:rPr>
              <a:t>Data Challenges:</a:t>
            </a:r>
            <a:endParaRPr sz="1700" b="1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>
                <a:solidFill>
                  <a:schemeClr val="dk2"/>
                </a:solidFill>
              </a:rPr>
              <a:t>Difficulty gathering and providing granular data.</a:t>
            </a:r>
            <a:endParaRPr sz="170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>
                <a:solidFill>
                  <a:schemeClr val="dk2"/>
                </a:solidFill>
              </a:rPr>
              <a:t>Questions and indicators may not perfectly align with NGO activities (e.g., no clients, providers, or sales).</a:t>
            </a:r>
            <a:endParaRPr sz="1700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5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482" name="Google Shape;482;p39"/>
          <p:cNvSpPr txBox="1"/>
          <p:nvPr/>
        </p:nvSpPr>
        <p:spPr>
          <a:xfrm>
            <a:off x="530400" y="4530800"/>
            <a:ext cx="9994800" cy="19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2"/>
                </a:solidFill>
              </a:rPr>
              <a:t>Opportunities : </a:t>
            </a:r>
            <a:endParaRPr sz="1700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Improved Practices and external communication :</a:t>
            </a:r>
            <a:r>
              <a:rPr lang="en-US" sz="1700" dirty="0">
                <a:solidFill>
                  <a:schemeClr val="dk2"/>
                </a:solidFill>
              </a:rPr>
              <a:t> The report can identify areas for improvement in data collection and communication with stakeholders.</a:t>
            </a:r>
            <a:endParaRPr sz="1700" dirty="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US" sz="1700" b="1" dirty="0">
                <a:solidFill>
                  <a:schemeClr val="dk2"/>
                </a:solidFill>
              </a:rPr>
              <a:t>Positive Change:</a:t>
            </a:r>
            <a:r>
              <a:rPr lang="en-US" sz="1700" dirty="0">
                <a:solidFill>
                  <a:schemeClr val="dk2"/>
                </a:solidFill>
              </a:rPr>
              <a:t> A springboard for implementing changes in working habits and information management.</a:t>
            </a:r>
            <a:endParaRPr sz="17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4"/>
          <p:cNvSpPr txBox="1">
            <a:spLocks noGrp="1"/>
          </p:cNvSpPr>
          <p:nvPr>
            <p:ph type="ctrTitle"/>
          </p:nvPr>
        </p:nvSpPr>
        <p:spPr>
          <a:xfrm>
            <a:off x="527042" y="1808746"/>
            <a:ext cx="11114096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THANK</a:t>
            </a:r>
            <a:endParaRPr/>
          </a:p>
        </p:txBody>
      </p:sp>
      <p:sp>
        <p:nvSpPr>
          <p:cNvPr id="435" name="Google Shape;435;p34"/>
          <p:cNvSpPr txBox="1">
            <a:spLocks noGrp="1"/>
          </p:cNvSpPr>
          <p:nvPr>
            <p:ph type="subTitle" idx="1"/>
          </p:nvPr>
        </p:nvSpPr>
        <p:spPr>
          <a:xfrm>
            <a:off x="527042" y="2393291"/>
            <a:ext cx="11114096" cy="687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YOU!</a:t>
            </a:r>
            <a:endParaRPr/>
          </a:p>
        </p:txBody>
      </p:sp>
      <p:sp>
        <p:nvSpPr>
          <p:cNvPr id="436" name="Google Shape;436;p34"/>
          <p:cNvSpPr txBox="1">
            <a:spLocks noGrp="1"/>
          </p:cNvSpPr>
          <p:nvPr>
            <p:ph type="body" idx="2"/>
          </p:nvPr>
        </p:nvSpPr>
        <p:spPr>
          <a:xfrm>
            <a:off x="550875" y="3220175"/>
            <a:ext cx="4579500" cy="81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dirty="0"/>
              <a:t>r</a:t>
            </a:r>
            <a:r>
              <a:rPr lang="en-US"/>
              <a:t>aymond</a:t>
            </a:r>
            <a:r>
              <a:rPr lang="en-US" dirty="0" err="1"/>
              <a:t>.aendekerk@ecogood.org</a:t>
            </a:r>
            <a:endParaRPr lang="en-US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dirty="0" err="1"/>
              <a:t>luxembourg@ecogood.org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dirty="0" err="1"/>
              <a:t>www.luxembourg.ecogood.org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dirty="0" err="1"/>
              <a:t>www.ecogood.org</a:t>
            </a:r>
            <a:endParaRPr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2A5B4BC-6722-69FC-8312-5219BB28D2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84" y="0"/>
            <a:ext cx="457423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GWÖ">
      <a:dk1>
        <a:srgbClr val="262626"/>
      </a:dk1>
      <a:lt1>
        <a:srgbClr val="FFFFFF"/>
      </a:lt1>
      <a:dk2>
        <a:srgbClr val="000000"/>
      </a:dk2>
      <a:lt2>
        <a:srgbClr val="EDEDED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F7A209"/>
      </a:accent6>
      <a:hlink>
        <a:srgbClr val="003296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</TotalTime>
  <Words>1032</Words>
  <Application>Microsoft Macintosh PowerPoint</Application>
  <PresentationFormat>Widescreen</PresentationFormat>
  <Paragraphs>150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Noto Sans Symbols</vt:lpstr>
      <vt:lpstr>Roboto</vt:lpstr>
      <vt:lpstr>Office</vt:lpstr>
      <vt:lpstr>EcoGood in Luxemburg</vt:lpstr>
      <vt:lpstr>ECG in Luxembourg -  Gemeinwohlökonomie Luxembourg asbl</vt:lpstr>
      <vt:lpstr>Growing network in Luxembourg</vt:lpstr>
      <vt:lpstr>PRESENTATION of CERTIFICATES</vt:lpstr>
      <vt:lpstr>Results Matrix Greenpeace Luxembourg </vt:lpstr>
      <vt:lpstr>Main conclusions (1/2) </vt:lpstr>
      <vt:lpstr>Main conclusions (2/2)</vt:lpstr>
      <vt:lpstr>Challenges and opportunities</vt:lpstr>
      <vt:lpstr>THANK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the rules of the game:  The Economy for the Common Good Conference with Christian Felber, Energiepark, Greenpeace, Naturbaustoff, and the City of Differdange  Monday, April 29 · 6:30 - 8:30pm </dc:title>
  <cp:lastModifiedBy>Hagelberg, Gus</cp:lastModifiedBy>
  <cp:revision>8</cp:revision>
  <dcterms:modified xsi:type="dcterms:W3CDTF">2024-06-25T11:53:06Z</dcterms:modified>
</cp:coreProperties>
</file>