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520" r:id="rId3"/>
    <p:sldId id="545" r:id="rId4"/>
    <p:sldId id="535" r:id="rId5"/>
    <p:sldId id="551" r:id="rId6"/>
  </p:sldIdLst>
  <p:sldSz cx="12192000" cy="6858000"/>
  <p:notesSz cx="6797675" cy="9928225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958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pos="5360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8" pos="3749" userDrawn="1">
          <p15:clr>
            <a:srgbClr val="A4A3A4"/>
          </p15:clr>
        </p15:guide>
        <p15:guide id="9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9DA5"/>
    <a:srgbClr val="5A5A5A"/>
    <a:srgbClr val="889E33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9" autoAdjust="0"/>
    <p:restoredTop sz="64218" autoAdjust="0"/>
  </p:normalViewPr>
  <p:slideViewPr>
    <p:cSldViewPr snapToGrid="0" snapToObjects="1" showGuides="1">
      <p:cViewPr varScale="1">
        <p:scale>
          <a:sx n="80" d="100"/>
          <a:sy n="80" d="100"/>
        </p:scale>
        <p:origin x="1432" y="176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4044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>
              <a:latin typeface="Arial" panose="020B0604020202020204" pitchFamily="34" charset="0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64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1pPr>
    <a:lvl2pPr marL="18573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2pPr>
    <a:lvl3pPr marL="3571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3pPr>
    <a:lvl4pPr marL="542925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4pPr>
    <a:lvl5pPr marL="7127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06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 voting process we use within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ECOnGOOD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 is sovereign democracy</a:t>
            </a:r>
          </a:p>
          <a:p>
            <a:pPr defTabSz="914400">
              <a:defRPr/>
            </a:pPr>
            <a:endParaRPr lang="en-GB" dirty="0">
              <a:solidFill>
                <a:srgbClr val="5A5A5A"/>
              </a:solidFill>
              <a:latin typeface="Avenir_Roman"/>
            </a:endParaRPr>
          </a:p>
          <a:p>
            <a:pPr defTabSz="914400">
              <a:defRPr/>
            </a:pPr>
            <a:r>
              <a:rPr lang="en-GB" dirty="0">
                <a:solidFill>
                  <a:srgbClr val="5A5A5A"/>
                </a:solidFill>
                <a:latin typeface="Avenir_Roman"/>
              </a:rPr>
              <a:t>This is a method developed by the University of Graz</a:t>
            </a:r>
          </a:p>
          <a:p>
            <a:pPr defTabSz="914400"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defTabSz="914400"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Scholars at the university realised that every rule (existing or alternative) restricts the liberty of citizens and causes pain in the population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This procedure from the University of Graz, finds the rule that causes the least pain in the overall population and restricts liberty in the least possible degree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589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48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b="0" i="0" dirty="0">
                <a:solidFill>
                  <a:srgbClr val="5A5A5A"/>
                </a:solidFill>
                <a:effectLst/>
                <a:latin typeface="Avenir_Roman"/>
              </a:rPr>
              <a:t>Voting is open now and remains open until 10pm tonight.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All the votes are then counted and 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the option with the least resistance goes through</a:t>
            </a:r>
          </a:p>
          <a:p>
            <a:pPr>
              <a:defRPr/>
            </a:pPr>
            <a:endParaRPr lang="en-GB" sz="1200" dirty="0">
              <a:solidFill>
                <a:srgbClr val="5A5A5A"/>
              </a:solidFill>
              <a:latin typeface="Avenir_Roman"/>
            </a:endParaRPr>
          </a:p>
          <a:p>
            <a:pPr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If there is strong resistance to any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proposa</a:t>
            </a:r>
            <a:r>
              <a:rPr lang="en-GB" sz="1200" dirty="0">
                <a:solidFill>
                  <a:srgbClr val="5A5A5A"/>
                </a:solidFill>
                <a:latin typeface="Avenir_Roman"/>
              </a:rPr>
              <a:t>l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, then the proposal is not passed.</a:t>
            </a:r>
          </a:p>
          <a:p>
            <a:pPr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>
              <a:defRPr/>
            </a:pPr>
            <a:r>
              <a:rPr lang="en-GB" sz="1200" b="0" i="0" dirty="0">
                <a:solidFill>
                  <a:srgbClr val="5A5A5A"/>
                </a:solidFill>
                <a:effectLst/>
                <a:latin typeface="Avenir_Roman"/>
              </a:rPr>
              <a:t>Voting results will be published tomorrow</a:t>
            </a:r>
          </a:p>
          <a:p>
            <a:pPr algn="l"/>
            <a:endParaRPr lang="en-GB" b="0" i="0" dirty="0">
              <a:solidFill>
                <a:srgbClr val="5A5A5A"/>
              </a:solidFill>
              <a:effectLst/>
              <a:latin typeface="Avenir_Roman"/>
            </a:endParaRPr>
          </a:p>
          <a:p>
            <a:pPr>
              <a:defRPr/>
            </a:pPr>
            <a:endParaRPr lang="en-GB" sz="1200" b="0" i="0" dirty="0">
              <a:solidFill>
                <a:srgbClr val="5A5A5A"/>
              </a:solidFill>
              <a:effectLst/>
              <a:latin typeface="Avenir_Roman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2892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venir_Roman"/>
                <a:ea typeface="+mn-ea"/>
                <a:cs typeface="+mn-cs"/>
              </a:rPr>
              <a:t>All delegates have a chance to vote today and should receive an email with the lime survey link</a:t>
            </a:r>
          </a:p>
          <a:p>
            <a:pPr algn="l"/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venir_Roman"/>
              <a:ea typeface="+mn-ea"/>
              <a:cs typeface="+mn-cs"/>
            </a:endParaRPr>
          </a:p>
          <a:p>
            <a:pPr algn="l"/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Voting for proposals is by name / Voting for ICT members is anonymous</a:t>
            </a:r>
          </a:p>
          <a:p>
            <a:pPr algn="l"/>
            <a:endParaRPr lang="en-GB" b="1" i="0" dirty="0">
              <a:solidFill>
                <a:srgbClr val="5A5A5A"/>
              </a:solidFill>
              <a:effectLst/>
              <a:latin typeface="Avenir_Roman"/>
            </a:endParaRPr>
          </a:p>
          <a:p>
            <a:pPr algn="l"/>
            <a:r>
              <a:rPr lang="en-GB" b="1" i="0" dirty="0">
                <a:solidFill>
                  <a:srgbClr val="5A5A5A"/>
                </a:solidFill>
                <a:effectLst/>
                <a:latin typeface="Avenir_Roman"/>
              </a:rPr>
              <a:t>Results will only be shown in a generalized manner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5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6.sv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62837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lang="de-DE" sz="4400" b="1" strike="noStrike" cap="all" spc="-1" dirty="0">
                <a:solidFill>
                  <a:srgbClr val="5A5A5A"/>
                </a:solidFill>
                <a:latin typeface="Arial"/>
              </a:rPr>
              <a:t>PRESENTATION TITLE</a:t>
            </a:r>
            <a:endParaRPr lang="de-DE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6277964" y="-519679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D2192A3D-B0DA-7F4C-95CD-5062D8CECC4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89556" y="242112"/>
            <a:ext cx="2394168" cy="202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1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2606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4034DBE8-D78B-2C4E-B66C-B03F7A7A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9F7A1409-FF9E-F141-B1F0-B245BE8D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84061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rtl="0">
              <a:defRPr>
                <a:solidFill>
                  <a:srgbClr val="5A5A5A"/>
                </a:solidFill>
              </a:defRPr>
            </a:lvl1pPr>
            <a:lvl2pPr rtl="0">
              <a:defRPr>
                <a:solidFill>
                  <a:srgbClr val="5A5A5A"/>
                </a:solidFill>
              </a:defRPr>
            </a:lvl2pPr>
            <a:lvl3pPr rtl="0">
              <a:defRPr>
                <a:solidFill>
                  <a:srgbClr val="5A5A5A"/>
                </a:solidFill>
              </a:defRPr>
            </a:lvl3pPr>
            <a:lvl4pPr rtl="0">
              <a:defRPr>
                <a:solidFill>
                  <a:srgbClr val="5A5A5A"/>
                </a:solidFill>
              </a:defRPr>
            </a:lvl4pPr>
            <a:lvl5pPr rtl="0"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6086376"/>
            <a:ext cx="2833687" cy="187424"/>
          </a:xfrm>
        </p:spPr>
        <p:txBody>
          <a:bodyPr anchor="b">
            <a:spAutoFit/>
          </a:bodyPr>
          <a:lstStyle>
            <a:lvl1pPr marL="0" indent="0" rtl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en-GB"/>
              <a:t>Placeholder for more information</a:t>
            </a:r>
            <a:endParaRPr lang="en-GB" dirty="0"/>
          </a:p>
        </p:txBody>
      </p:sp>
      <p:sp>
        <p:nvSpPr>
          <p:cNvPr id="21" name="Fußzeilenplatzhalter 3">
            <a:extLst>
              <a:ext uri="{FF2B5EF4-FFF2-40B4-BE49-F238E27FC236}">
                <a16:creationId xmlns:a16="http://schemas.microsoft.com/office/drawing/2014/main" id="{BE6553A9-995B-CB45-8B0B-4F51BB18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2" name="Foliennummernplatzhalter 4">
            <a:extLst>
              <a:ext uri="{FF2B5EF4-FFF2-40B4-BE49-F238E27FC236}">
                <a16:creationId xmlns:a16="http://schemas.microsoft.com/office/drawing/2014/main" id="{611AB9F6-01D6-0A4F-BEEB-5851FE10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1140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 rtl="0">
              <a:buNone/>
              <a:defRPr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>
            <a:lvl1pPr rtl="0">
              <a:defRPr>
                <a:solidFill>
                  <a:srgbClr val="5A5A5A"/>
                </a:solidFill>
              </a:defRPr>
            </a:lvl1pPr>
            <a:lvl2pPr rtl="0">
              <a:defRPr>
                <a:solidFill>
                  <a:srgbClr val="5A5A5A"/>
                </a:solidFill>
              </a:defRPr>
            </a:lvl2pPr>
            <a:lvl3pPr rtl="0">
              <a:defRPr>
                <a:solidFill>
                  <a:srgbClr val="5A5A5A"/>
                </a:solidFill>
              </a:defRPr>
            </a:lvl3pPr>
            <a:lvl4pPr rtl="0">
              <a:defRPr>
                <a:solidFill>
                  <a:srgbClr val="5A5A5A"/>
                </a:solidFill>
              </a:defRPr>
            </a:lvl4pPr>
            <a:lvl5pPr rtl="0"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894CB7D2-26ED-D74D-A195-E762AB45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4280DB7-3292-1E4D-A7F2-A2893504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110289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5B6BB992-158F-B940-9047-242D2DB5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710CB056-9E48-864D-9406-C90AB9824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4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57639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63698"/>
            <a:ext cx="5400675" cy="369332"/>
          </a:xfrm>
        </p:spPr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  <a:lvl2pPr>
              <a:defRPr>
                <a:solidFill>
                  <a:srgbClr val="5A5A5A"/>
                </a:solidFill>
              </a:defRPr>
            </a:lvl2pPr>
            <a:lvl3pPr>
              <a:defRPr>
                <a:solidFill>
                  <a:srgbClr val="5A5A5A"/>
                </a:solidFill>
              </a:defRPr>
            </a:lvl3pPr>
            <a:lvl4pPr>
              <a:defRPr>
                <a:solidFill>
                  <a:srgbClr val="5A5A5A"/>
                </a:solidFill>
              </a:defRPr>
            </a:lvl4pPr>
            <a:lvl5pPr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75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434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392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 b="1">
                <a:solidFill>
                  <a:srgbClr val="5A5A5A"/>
                </a:solidFill>
              </a:defRPr>
            </a:lvl1pPr>
            <a:lvl2pPr marL="0" indent="0">
              <a:spcBef>
                <a:spcPts val="0"/>
              </a:spcBef>
              <a:buNone/>
              <a:defRPr sz="1400">
                <a:solidFill>
                  <a:srgbClr val="5A5A5A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-79583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  <p:sp>
        <p:nvSpPr>
          <p:cNvPr id="25" name="Fußzeilenplatzhalter 3">
            <a:extLst>
              <a:ext uri="{FF2B5EF4-FFF2-40B4-BE49-F238E27FC236}">
                <a16:creationId xmlns:a16="http://schemas.microsoft.com/office/drawing/2014/main" id="{6523671C-CA8C-2C4D-9D0D-0C735B11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6" name="Foliennummernplatzhalter 4">
            <a:extLst>
              <a:ext uri="{FF2B5EF4-FFF2-40B4-BE49-F238E27FC236}">
                <a16:creationId xmlns:a16="http://schemas.microsoft.com/office/drawing/2014/main" id="{73A9CE4D-15E1-2743-ABA2-5EB899054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7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38828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3393303"/>
            <a:ext cx="4441226" cy="726417"/>
          </a:xfrm>
        </p:spPr>
        <p:txBody>
          <a:bodyPr>
            <a:spAutoFit/>
          </a:bodyPr>
          <a:lstStyle>
            <a:lvl1pPr marL="0" indent="0" rtl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rgbClr val="5A5A5A"/>
                </a:solidFill>
              </a:defRPr>
            </a:lvl1pPr>
            <a:lvl2pPr marL="0" indent="0" rtl="0">
              <a:spcBef>
                <a:spcPts val="600"/>
              </a:spcBef>
              <a:buNone/>
              <a:defRPr sz="1400">
                <a:solidFill>
                  <a:srgbClr val="5A5A5A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Text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pic>
        <p:nvPicPr>
          <p:cNvPr id="66" name="Grafik 6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89E16E08-C084-4966-B60D-3F2F6633855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>
            <a:off x="1079722" y="6240328"/>
            <a:ext cx="582163" cy="1100584"/>
          </a:xfrm>
          <a:prstGeom prst="rect">
            <a:avLst/>
          </a:prstGeom>
        </p:spPr>
      </p:pic>
      <p:pic>
        <p:nvPicPr>
          <p:cNvPr id="67" name="Grafik 6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88236C3-94C5-4699-9100-3C439C7B29A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333918" y="5951547"/>
            <a:ext cx="592761" cy="634886"/>
          </a:xfrm>
          <a:prstGeom prst="rect">
            <a:avLst/>
          </a:prstGeom>
        </p:spPr>
      </p:pic>
      <p:pic>
        <p:nvPicPr>
          <p:cNvPr id="68" name="Grafik 6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49505013-2FAF-446F-8208-05CE62D55B0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159666">
            <a:off x="2720863" y="6233085"/>
            <a:ext cx="510416" cy="964946"/>
          </a:xfrm>
          <a:prstGeom prst="rect">
            <a:avLst/>
          </a:prstGeom>
        </p:spPr>
      </p:pic>
      <p:pic>
        <p:nvPicPr>
          <p:cNvPr id="69" name="Grafik 6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8C561B4-B14C-4184-845D-748A61BA945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7194424">
            <a:off x="1952055" y="5629012"/>
            <a:ext cx="377766" cy="714168"/>
          </a:xfrm>
          <a:prstGeom prst="rect">
            <a:avLst/>
          </a:prstGeom>
        </p:spPr>
      </p:pic>
      <p:pic>
        <p:nvPicPr>
          <p:cNvPr id="70" name="Grafik 6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41DD26-E2C0-4044-ACCA-0549EB7C859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0707392">
            <a:off x="3464402" y="5035259"/>
            <a:ext cx="300187" cy="567509"/>
          </a:xfrm>
          <a:prstGeom prst="rect">
            <a:avLst/>
          </a:prstGeom>
        </p:spPr>
      </p:pic>
      <p:pic>
        <p:nvPicPr>
          <p:cNvPr id="71" name="Grafik 7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41982F1-5D60-4750-9AF2-8EC71EBD947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933844">
            <a:off x="4528281" y="6106906"/>
            <a:ext cx="331752" cy="627182"/>
          </a:xfrm>
          <a:prstGeom prst="rect">
            <a:avLst/>
          </a:prstGeom>
        </p:spPr>
      </p:pic>
      <p:pic>
        <p:nvPicPr>
          <p:cNvPr id="72" name="Grafik 7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48483B2-8502-458D-A81A-B3C3E09940D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3835114">
            <a:off x="5186355" y="4359070"/>
            <a:ext cx="370110" cy="699696"/>
          </a:xfrm>
          <a:prstGeom prst="rect">
            <a:avLst/>
          </a:prstGeom>
        </p:spPr>
      </p:pic>
      <p:pic>
        <p:nvPicPr>
          <p:cNvPr id="73" name="Grafik 7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CEAD99-4E41-4BF0-AB85-92FB5FB6440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9749057">
            <a:off x="3587841" y="5827028"/>
            <a:ext cx="681312" cy="729728"/>
          </a:xfrm>
          <a:prstGeom prst="rect">
            <a:avLst/>
          </a:prstGeom>
        </p:spPr>
      </p:pic>
      <p:pic>
        <p:nvPicPr>
          <p:cNvPr id="74" name="Grafik 73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6ED5033-92BA-46A5-9796-3F4001B8CF1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986075">
            <a:off x="4122147" y="5079190"/>
            <a:ext cx="585050" cy="626626"/>
          </a:xfrm>
          <a:prstGeom prst="rect">
            <a:avLst/>
          </a:prstGeom>
        </p:spPr>
      </p:pic>
      <p:pic>
        <p:nvPicPr>
          <p:cNvPr id="76" name="Grafik 7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3B8E4DA-2342-4B31-86A4-02BB81C2F0A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9217452">
            <a:off x="4752610" y="3796365"/>
            <a:ext cx="585050" cy="626626"/>
          </a:xfrm>
          <a:prstGeom prst="rect">
            <a:avLst/>
          </a:prstGeom>
        </p:spPr>
      </p:pic>
      <p:pic>
        <p:nvPicPr>
          <p:cNvPr id="79" name="Grafik 7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AFEF203-502F-4C6D-B58E-7E44DF2411F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3126595">
            <a:off x="1343026" y="5281926"/>
            <a:ext cx="325436" cy="348562"/>
          </a:xfrm>
          <a:prstGeom prst="rect">
            <a:avLst/>
          </a:prstGeom>
        </p:spPr>
      </p:pic>
      <p:pic>
        <p:nvPicPr>
          <p:cNvPr id="80" name="Grafik 7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7AD2BCC-2EE4-43E5-80DB-9E7BD083156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707392">
            <a:off x="3807881" y="4766103"/>
            <a:ext cx="381266" cy="408362"/>
          </a:xfrm>
          <a:prstGeom prst="rect">
            <a:avLst/>
          </a:prstGeom>
        </p:spPr>
      </p:pic>
      <p:pic>
        <p:nvPicPr>
          <p:cNvPr id="81" name="Grafik 8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2D71EF33-3A57-43B0-B9E6-CCC75113FA9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7278893">
            <a:off x="2573415" y="5516869"/>
            <a:ext cx="513488" cy="549978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9A8EE3B-AC47-43FA-A00F-78151F34C0F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696147">
            <a:off x="4503812" y="1818169"/>
            <a:ext cx="510416" cy="964946"/>
          </a:xfrm>
          <a:prstGeom prst="rect">
            <a:avLst/>
          </a:prstGeom>
        </p:spPr>
      </p:pic>
      <p:pic>
        <p:nvPicPr>
          <p:cNvPr id="53" name="Grafik 5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C1A79C1C-0DE7-4661-8313-D5018B58035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4817966" flipH="1">
            <a:off x="5110734" y="1014115"/>
            <a:ext cx="585050" cy="626626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 rtl="0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 rtl="0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Maecenas </a:t>
            </a:r>
            <a:r>
              <a:rPr lang="en-GB" dirty="0" err="1"/>
              <a:t>porttitor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posuere</a:t>
            </a:r>
            <a:r>
              <a:rPr lang="en-GB" dirty="0"/>
              <a:t>, magna </a:t>
            </a:r>
            <a:r>
              <a:rPr lang="en-GB" dirty="0" err="1"/>
              <a:t>sed</a:t>
            </a:r>
            <a:r>
              <a:rPr lang="en-GB" dirty="0"/>
              <a:t> pulvinar </a:t>
            </a:r>
            <a:r>
              <a:rPr lang="en-GB" dirty="0" err="1"/>
              <a:t>ultricies</a:t>
            </a:r>
            <a:r>
              <a:rPr lang="en-GB" dirty="0"/>
              <a:t>, </a:t>
            </a:r>
            <a:r>
              <a:rPr lang="en-GB" dirty="0" err="1"/>
              <a:t>purus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libero,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magna eros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Surname Name</a:t>
            </a:r>
          </a:p>
        </p:txBody>
      </p:sp>
      <p:pic>
        <p:nvPicPr>
          <p:cNvPr id="57" name="Grafik 5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54883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4527"/>
            <a:ext cx="5951537" cy="6867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869499"/>
            <a:ext cx="5400675" cy="369332"/>
          </a:xfrm>
        </p:spPr>
        <p:txBody>
          <a:bodyPr vert="horz" anchor="ctr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21648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4821836" y="-974360"/>
            <a:ext cx="8192494" cy="8517861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1006727" y="2469417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1006727" y="3053962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1030548" y="3880809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5A5A5A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7DF1C1F-957A-1D47-A09F-EDE091AF5AF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1777" y="470198"/>
            <a:ext cx="2100077" cy="177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5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42434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-179882" y="-530203"/>
            <a:ext cx="12701782" cy="76431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4918366" y="-515588"/>
            <a:ext cx="7587824" cy="7889176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38" name="Titel 1">
            <a:extLst>
              <a:ext uri="{FF2B5EF4-FFF2-40B4-BE49-F238E27FC236}">
                <a16:creationId xmlns:a16="http://schemas.microsoft.com/office/drawing/2014/main" id="{AC1B245D-AD21-0B42-95AE-55B1587579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006727" y="2469417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9" name="Untertitel 2">
            <a:extLst>
              <a:ext uri="{FF2B5EF4-FFF2-40B4-BE49-F238E27FC236}">
                <a16:creationId xmlns:a16="http://schemas.microsoft.com/office/drawing/2014/main" id="{E93F48E0-5380-A647-9E55-78E4A9D438B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1006727" y="3053962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40" name="Textplatzhalter 31">
            <a:extLst>
              <a:ext uri="{FF2B5EF4-FFF2-40B4-BE49-F238E27FC236}">
                <a16:creationId xmlns:a16="http://schemas.microsoft.com/office/drawing/2014/main" id="{790900C4-9397-D54A-95F6-F561190E07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30548" y="3880809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FD9356DF-5F9D-0841-8D5F-CC6A94800EC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31777" y="443234"/>
            <a:ext cx="2100077" cy="178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>
            <a:extLst>
              <a:ext uri="{FF2B5EF4-FFF2-40B4-BE49-F238E27FC236}">
                <a16:creationId xmlns:a16="http://schemas.microsoft.com/office/drawing/2014/main" id="{B9F2DEE2-5CBA-2949-8263-B905EE325F32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8777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6185477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DD00EFAD-BDA6-4143-AA4A-15CF1F2092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73509" y="235529"/>
            <a:ext cx="2422703" cy="206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31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4643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rgbClr val="5A5A5A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4116512" cy="492443"/>
          </a:xfrm>
        </p:spPr>
        <p:txBody>
          <a:bodyPr vert="horz" wrap="none"/>
          <a:lstStyle>
            <a:lvl1pPr>
              <a:defRPr sz="3200" b="1" cap="all" baseline="0">
                <a:solidFill>
                  <a:srgbClr val="5A5A5A"/>
                </a:solidFill>
              </a:defRPr>
            </a:lvl1pPr>
          </a:lstStyle>
          <a:p>
            <a:r>
              <a:rPr lang="de-DE" dirty="0"/>
              <a:t>Table of Content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  <p:pic>
        <p:nvPicPr>
          <p:cNvPr id="21" name="Grafik 2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DEBD6CE-EB28-E14E-B386-D7F252DE9C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18908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52108" y="126382"/>
            <a:ext cx="3887787" cy="3240088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646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7093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rgbClr val="5A5A5A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  <p:sp>
        <p:nvSpPr>
          <p:cNvPr id="20" name="Fußzeilenplatzhalter 3">
            <a:extLst>
              <a:ext uri="{FF2B5EF4-FFF2-40B4-BE49-F238E27FC236}">
                <a16:creationId xmlns:a16="http://schemas.microsoft.com/office/drawing/2014/main" id="{0B21B034-7C95-3240-BF73-4F168438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1" name="Foliennummernplatzhalter 4">
            <a:extLst>
              <a:ext uri="{FF2B5EF4-FFF2-40B4-BE49-F238E27FC236}">
                <a16:creationId xmlns:a16="http://schemas.microsoft.com/office/drawing/2014/main" id="{AE41C3A6-1AFF-554C-9E8E-A232741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22813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051302" cy="259990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C207A32-0E53-8B40-9095-EE5F0EBC682A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191E7F4-065D-BA4B-80BE-E918767AEE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B42908D-DFE4-174C-8DE8-29BDA89A4A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EE917906-437B-574C-8CE8-D2A143DE93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0C8D87B-D468-034F-8079-7E7B04324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95E8AD6-C608-D740-B517-EA6C7C525D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CF5936F-D429-8D4E-8616-D03E7AD0BF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5045EE-C645-384D-BDA2-18EAA6108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ED5CFDB-05DD-804B-BD63-7B11D0635B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2396A3A-78EE-1E41-826C-1E1FF66077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E708367-94F5-B24F-883F-886D97D8D4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A239901-BA19-364D-B1E5-A96C1585B9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BDB7E97-EABE-5147-A1A4-F7ADCF3E97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102CA0C-362C-5646-B365-C4952F8226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3757C2-8288-004D-80D0-6021D61966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EAFC95-8E46-AC4D-AF36-193FB0A925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C4F4831-6B61-5C45-8962-5EF36755F6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313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798928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283764" cy="298669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69D2000-54A2-3F4A-9094-F40AC3DFFDC5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6A2E85C-FD4B-3546-B54E-AB0C9BBA72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AACC3F4-56CD-034A-BDC8-FBA3741089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AEC2330-5E4B-2B4A-82DD-CB8337D6F1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90D47BC-5E52-0F41-8289-C372737001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4F4D6EF-EB71-5C43-8F65-445DFBF6F5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FB6EAD-8226-054B-9C42-1E95368556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AD1891A-F445-4342-B85D-6DDB0262E7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7DDF9CC-8397-624A-A341-5330BA45E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5A7FB0E-BEA4-2745-BDDD-0123BFAA69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1689934-AD55-904D-9D27-F19974BDE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4E0823-AB87-554A-AB24-84FC2CD59E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F953EFC-FDED-C24A-BAC8-97643BD81F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B2DEF1F-83CF-8248-BB36-A0636E49CC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A58EDE-876D-9E4A-A2DA-D925942ABB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A049066-108F-A142-83BA-0CFB2675C3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7E7B413-760D-2C49-AF99-97B0E689AC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82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4494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322248" cy="272446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A1179AF-C80D-5749-B402-60ACB0249469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F75924B-F965-E34A-B24E-02A2B5D33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1AA35E3-7931-4849-99AF-6D03106C35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E35D5AA-E9A1-5748-9798-967BB45EAC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00DFC75-B6CA-394D-8B4C-93C749A42D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21516335-5E11-C346-951E-6AB080530C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8DB63AC-79B6-934C-B688-84DFD1DA9A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5831007-7E92-7D46-B535-0BD3A635F7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470A87E-890B-1345-A88C-33C59B3AB8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E9FAB06-909B-8242-AB81-108A8D8FB6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79BC55F-799D-7049-A818-7AA766A6F5B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4D37E43-3EF3-3F4F-915B-EFEBC70A7B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64EE45C-0510-6143-9B6F-09F80618C1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FF72A6C-BB61-5644-8CD8-2DBFB39022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6C729A9-CA47-7149-BCD3-F6042D7F1F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6FAF3D1-CB2B-404C-87E1-DDA3C7A227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13499C8-ADB1-D345-982F-050CED13E4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58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28393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2548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1830395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US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9055954" y="6533880"/>
            <a:ext cx="2119170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Collection of ideas  |  www.ecogood.org  |</a:t>
            </a:r>
            <a:endParaRPr lang="en-US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Text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07.06.2021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fld id="{16A9DCB5-B3F8-4C5F-8A04-2839B3CDE4F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69" r:id="rId4"/>
    <p:sldLayoutId id="2147483658" r:id="rId5"/>
    <p:sldLayoutId id="2147483666" r:id="rId6"/>
    <p:sldLayoutId id="2147483667" r:id="rId7"/>
    <p:sldLayoutId id="2147483668" r:id="rId8"/>
    <p:sldLayoutId id="2147483671" r:id="rId9"/>
    <p:sldLayoutId id="2147483657" r:id="rId10"/>
    <p:sldLayoutId id="2147483650" r:id="rId11"/>
    <p:sldLayoutId id="2147483661" r:id="rId12"/>
    <p:sldLayoutId id="2147483660" r:id="rId13"/>
    <p:sldLayoutId id="2147483670" r:id="rId14"/>
    <p:sldLayoutId id="2147483659" r:id="rId15"/>
    <p:sldLayoutId id="2147483663" r:id="rId16"/>
    <p:sldLayoutId id="2147483662" r:id="rId17"/>
    <p:sldLayoutId id="2147483664" r:id="rId18"/>
    <p:sldLayoutId id="214748366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5360" userDrawn="1">
          <p15:clr>
            <a:srgbClr val="A4A3A4"/>
          </p15:clr>
        </p15:guide>
        <p15:guide id="6" pos="5541" userDrawn="1">
          <p15:clr>
            <a:srgbClr val="A4A3A4"/>
          </p15:clr>
        </p15:guide>
        <p15:guide id="7" pos="374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8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good.org/get-involved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2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15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8B9F35E-1F52-486B-A428-4E076B94F0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78517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8B9F35E-1F52-486B-A428-4E076B94F0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 hidden="1">
            <a:extLst>
              <a:ext uri="{FF2B5EF4-FFF2-40B4-BE49-F238E27FC236}">
                <a16:creationId xmlns:a16="http://schemas.microsoft.com/office/drawing/2014/main" id="{DE6B9C42-F7EE-4C27-B80A-FF424D33E5E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8011244-0723-43C3-88AF-94D855C0A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042" y="4368493"/>
            <a:ext cx="11114096" cy="609398"/>
          </a:xfrm>
        </p:spPr>
        <p:txBody>
          <a:bodyPr vert="horz"/>
          <a:lstStyle/>
          <a:p>
            <a:r>
              <a:rPr lang="en-US" spc="-1" dirty="0"/>
              <a:t>ECO</a:t>
            </a:r>
            <a:r>
              <a:rPr lang="en-US" cap="none" spc="-1" dirty="0"/>
              <a:t>N</a:t>
            </a:r>
            <a:r>
              <a:rPr lang="en-US" spc="-1" dirty="0"/>
              <a:t>GOOD CONFERENCE 2024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17" name="Untertitel 16">
            <a:extLst>
              <a:ext uri="{FF2B5EF4-FFF2-40B4-BE49-F238E27FC236}">
                <a16:creationId xmlns:a16="http://schemas.microsoft.com/office/drawing/2014/main" id="{3C6C2D96-7DDD-46EF-8929-8E7AF256B0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DELEGATES ASSEMBLY 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40AAD-07EC-DE57-5013-0DDB9FFE00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863" y="5635848"/>
            <a:ext cx="1149354" cy="187359"/>
          </a:xfrm>
        </p:spPr>
        <p:txBody>
          <a:bodyPr/>
          <a:lstStyle/>
          <a:p>
            <a:r>
              <a:rPr lang="en-US" dirty="0"/>
              <a:t>20-22 June 2024</a:t>
            </a:r>
          </a:p>
        </p:txBody>
      </p:sp>
    </p:spTree>
    <p:extLst>
      <p:ext uri="{BB962C8B-B14F-4D97-AF65-F5344CB8AC3E}">
        <p14:creationId xmlns:p14="http://schemas.microsoft.com/office/powerpoint/2010/main" val="138171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AC3BF9AB-3624-453F-AF08-9E6C167C1C1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798958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AC3BF9AB-3624-453F-AF08-9E6C167C1C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2" name="Rechteck 102401" hidden="1">
            <a:extLst>
              <a:ext uri="{FF2B5EF4-FFF2-40B4-BE49-F238E27FC236}">
                <a16:creationId xmlns:a16="http://schemas.microsoft.com/office/drawing/2014/main" id="{047BE6B0-CC6E-4F99-81EB-C8BAF1DE5F5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2E8842D-FED4-49E9-BAD1-6839A41E2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32" y="3479471"/>
            <a:ext cx="5661606" cy="2505600"/>
          </a:xfrm>
        </p:spPr>
        <p:txBody>
          <a:bodyPr/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M</a:t>
            </a:r>
            <a:r>
              <a:rPr lang="en-GB" sz="2000" b="1" dirty="0" err="1">
                <a:solidFill>
                  <a:schemeClr val="accent2"/>
                </a:solidFill>
                <a:latin typeface="+mj-lt"/>
              </a:rPr>
              <a:t>ethod</a:t>
            </a:r>
            <a:r>
              <a:rPr lang="en-GB" sz="2000" b="1" dirty="0">
                <a:solidFill>
                  <a:schemeClr val="accent2"/>
                </a:solidFill>
                <a:latin typeface="+mj-lt"/>
              </a:rPr>
              <a:t> developed by the University of Graz.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  <a:p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Every rule (existing or alternative) restricts the liberty of citizens.</a:t>
            </a:r>
          </a:p>
          <a:p>
            <a:r>
              <a:rPr lang="en-GB" sz="2000" b="1" dirty="0">
                <a:solidFill>
                  <a:schemeClr val="accent2"/>
                </a:solidFill>
                <a:latin typeface="+mj-lt"/>
              </a:rPr>
              <a:t>What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causes the least pain in the overall population.</a:t>
            </a:r>
          </a:p>
          <a:p>
            <a:r>
              <a:rPr lang="en-GB" sz="2000" b="1" dirty="0">
                <a:solidFill>
                  <a:schemeClr val="accent2"/>
                </a:solidFill>
                <a:latin typeface="+mj-lt"/>
              </a:rPr>
              <a:t>Restricts liberty in the least possible degree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B4E33C89-9377-479F-B06D-E0638C6E9A11}"/>
              </a:ext>
            </a:extLst>
          </p:cNvPr>
          <p:cNvSpPr txBox="1"/>
          <p:nvPr/>
        </p:nvSpPr>
        <p:spPr>
          <a:xfrm rot="16200000">
            <a:off x="11334498" y="5360840"/>
            <a:ext cx="140102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de-DE" sz="800" dirty="0">
                <a:solidFill>
                  <a:schemeClr val="tx2"/>
                </a:solidFill>
                <a:latin typeface="-apple-system"/>
              </a:rPr>
              <a:t>Photo by </a:t>
            </a:r>
            <a:r>
              <a:rPr lang="en-US" altLang="de-DE" sz="800" dirty="0" err="1">
                <a:solidFill>
                  <a:schemeClr val="tx2"/>
                </a:solidFill>
                <a:latin typeface="-apple-system"/>
              </a:rPr>
              <a:t>Dex</a:t>
            </a:r>
            <a:r>
              <a:rPr lang="en-US" altLang="de-DE" sz="800" dirty="0">
                <a:solidFill>
                  <a:schemeClr val="tx2"/>
                </a:solidFill>
                <a:latin typeface="-apple-system"/>
              </a:rPr>
              <a:t> Ezekiel on </a:t>
            </a:r>
            <a:r>
              <a:rPr lang="en-US" altLang="de-DE" sz="800" dirty="0" err="1">
                <a:solidFill>
                  <a:schemeClr val="tx2"/>
                </a:solidFill>
                <a:latin typeface="-apple-system"/>
              </a:rPr>
              <a:t>Unsplash</a:t>
            </a:r>
            <a:endParaRPr lang="en-US" altLang="de-DE" sz="800" dirty="0">
              <a:solidFill>
                <a:schemeClr val="tx2"/>
              </a:solidFill>
              <a:latin typeface="-apple-system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790D52-9310-2D6C-F299-C7B469CD491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625" t="113" r="20984" b="-113"/>
          <a:stretch/>
        </p:blipFill>
        <p:spPr>
          <a:xfrm>
            <a:off x="5951538" y="-9663"/>
            <a:ext cx="6212318" cy="6857999"/>
          </a:xfrm>
          <a:prstGeom prst="rect">
            <a:avLst/>
          </a:prstGeom>
        </p:spPr>
      </p:pic>
      <p:sp>
        <p:nvSpPr>
          <p:cNvPr id="9" name="Ellipse 37">
            <a:extLst>
              <a:ext uri="{FF2B5EF4-FFF2-40B4-BE49-F238E27FC236}">
                <a16:creationId xmlns:a16="http://schemas.microsoft.com/office/drawing/2014/main" id="{E40C30AF-7792-A205-E751-A1BBDCCBC644}"/>
              </a:ext>
            </a:extLst>
          </p:cNvPr>
          <p:cNvSpPr/>
          <p:nvPr/>
        </p:nvSpPr>
        <p:spPr bwMode="gray">
          <a:xfrm>
            <a:off x="450556" y="324640"/>
            <a:ext cx="2506379" cy="2505600"/>
          </a:xfrm>
          <a:prstGeom prst="ellipse">
            <a:avLst/>
          </a:prstGeom>
          <a:solidFill>
            <a:schemeClr val="accent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latin typeface="Arial"/>
              </a:rPr>
              <a:t>Sovereign </a:t>
            </a:r>
          </a:p>
          <a:p>
            <a:pPr algn="ctr">
              <a:lnSpc>
                <a:spcPct val="90000"/>
              </a:lnSpc>
            </a:pPr>
            <a:r>
              <a:rPr lang="en-US" sz="2800" b="1" strike="noStrike" spc="-1" dirty="0">
                <a:solidFill>
                  <a:srgbClr val="FFFFFF"/>
                </a:solidFill>
                <a:latin typeface="Arial"/>
              </a:rPr>
              <a:t>Democracy</a:t>
            </a:r>
          </a:p>
          <a:p>
            <a:pPr algn="ctr">
              <a:lnSpc>
                <a:spcPct val="90000"/>
              </a:lnSpc>
            </a:pPr>
            <a:r>
              <a:rPr lang="en-US" sz="2800" b="1" spc="-1" dirty="0">
                <a:solidFill>
                  <a:srgbClr val="FFFFFF"/>
                </a:solidFill>
                <a:latin typeface="Arial"/>
              </a:rPr>
              <a:t>Voting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EA3705D5-4CBC-5AD2-8149-7EBE061EACC5}"/>
              </a:ext>
            </a:extLst>
          </p:cNvPr>
          <p:cNvSpPr txBox="1">
            <a:spLocks/>
          </p:cNvSpPr>
          <p:nvPr/>
        </p:nvSpPr>
        <p:spPr>
          <a:xfrm>
            <a:off x="352583" y="6582867"/>
            <a:ext cx="1319297" cy="13849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err="1"/>
              <a:t>www.econgood.org</a:t>
            </a:r>
            <a:r>
              <a:rPr lang="en-US" sz="900" dirty="0"/>
              <a:t>  |</a:t>
            </a:r>
            <a:endParaRPr lang="de-DE" sz="900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E5886CB0-0059-FF27-8EE8-87811B0D47DA}"/>
              </a:ext>
            </a:extLst>
          </p:cNvPr>
          <p:cNvSpPr txBox="1">
            <a:spLocks/>
          </p:cNvSpPr>
          <p:nvPr/>
        </p:nvSpPr>
        <p:spPr>
          <a:xfrm>
            <a:off x="1755223" y="6582867"/>
            <a:ext cx="338138" cy="13849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6A9DCB5-B3F8-4C5F-8A04-2839B3CDE4F1}" type="slidenum">
              <a:rPr lang="de-DE" sz="900" smtClean="0"/>
              <a:pPr/>
              <a:t>2</a:t>
            </a:fld>
            <a:endParaRPr lang="de-DE" sz="9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4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3</a:t>
            </a:fld>
            <a:endParaRPr lang="de-DE" dirty="0">
              <a:solidFill>
                <a:srgbClr val="5A5A5A"/>
              </a:solidFill>
            </a:endParaRPr>
          </a:p>
        </p:txBody>
      </p:sp>
      <p:sp>
        <p:nvSpPr>
          <p:cNvPr id="8" name="Textfeld 13">
            <a:extLst>
              <a:ext uri="{FF2B5EF4-FFF2-40B4-BE49-F238E27FC236}">
                <a16:creationId xmlns:a16="http://schemas.microsoft.com/office/drawing/2014/main" id="{7EED1872-6424-A6CC-998C-CE49AB7C3E23}"/>
              </a:ext>
            </a:extLst>
          </p:cNvPr>
          <p:cNvSpPr txBox="1"/>
          <p:nvPr/>
        </p:nvSpPr>
        <p:spPr>
          <a:xfrm>
            <a:off x="1391369" y="4170438"/>
            <a:ext cx="2877156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latin typeface="Arial"/>
              </a:rPr>
              <a:t>Read  the </a:t>
            </a:r>
          </a:p>
          <a:p>
            <a:pPr algn="ctr">
              <a:lnSpc>
                <a:spcPct val="100000"/>
              </a:lnSpc>
            </a:pPr>
            <a:r>
              <a:rPr kumimoji="0" lang="en-US" sz="2800" i="0" kern="1200" cap="none" spc="-1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</a:rPr>
              <a:t>PROPOSAL</a:t>
            </a:r>
            <a:r>
              <a:rPr kumimoji="0" lang="en-US" sz="2400" b="0" i="0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9" name="Textfeld 15">
            <a:extLst>
              <a:ext uri="{FF2B5EF4-FFF2-40B4-BE49-F238E27FC236}">
                <a16:creationId xmlns:a16="http://schemas.microsoft.com/office/drawing/2014/main" id="{53D2D14E-46A7-DA4E-386F-E63E0527FC16}"/>
              </a:ext>
            </a:extLst>
          </p:cNvPr>
          <p:cNvSpPr txBox="1"/>
          <p:nvPr/>
        </p:nvSpPr>
        <p:spPr>
          <a:xfrm>
            <a:off x="8099191" y="4170438"/>
            <a:ext cx="240441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latin typeface="Arial"/>
              </a:rPr>
              <a:t>Connect with your </a:t>
            </a:r>
          </a:p>
          <a:p>
            <a:pPr algn="ctr"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latin typeface="Arial"/>
              </a:rPr>
              <a:t>INTUITION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1" name="Textfeld 13">
            <a:extLst>
              <a:ext uri="{FF2B5EF4-FFF2-40B4-BE49-F238E27FC236}">
                <a16:creationId xmlns:a16="http://schemas.microsoft.com/office/drawing/2014/main" id="{C4EBCA2A-B246-AE34-3DC4-4E2545AB1D62}"/>
              </a:ext>
            </a:extLst>
          </p:cNvPr>
          <p:cNvSpPr txBox="1"/>
          <p:nvPr/>
        </p:nvSpPr>
        <p:spPr>
          <a:xfrm>
            <a:off x="4645834" y="5367895"/>
            <a:ext cx="2877156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latin typeface="Arial"/>
              </a:rPr>
              <a:t>Listen to your </a:t>
            </a:r>
          </a:p>
          <a:p>
            <a:pPr algn="ctr"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FF0000"/>
                </a:solidFill>
                <a:latin typeface="Arial"/>
              </a:rPr>
              <a:t>HEART</a:t>
            </a:r>
            <a:r>
              <a:rPr kumimoji="0" lang="en-US" sz="2400" b="0" i="0" u="none" strike="noStrike" kern="1200" cap="none" spc="-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kumimoji="0" lang="en-US" sz="2400" b="0" i="0" u="none" strike="noStrike" kern="1200" cap="none" spc="-1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C2F4D576-CAC5-AFB4-7FD9-A9AE3689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577" y="649915"/>
            <a:ext cx="7958137" cy="369332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Vote from the heart and connect with any resistance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DCD6C1-74F5-9B5F-38AC-02A3B0E65AB3}"/>
              </a:ext>
            </a:extLst>
          </p:cNvPr>
          <p:cNvSpPr/>
          <p:nvPr/>
        </p:nvSpPr>
        <p:spPr>
          <a:xfrm>
            <a:off x="1479947" y="1852775"/>
            <a:ext cx="2700000" cy="2160000"/>
          </a:xfrm>
          <a:prstGeom prst="rect">
            <a:avLst/>
          </a:prstGeom>
          <a:solidFill>
            <a:srgbClr val="889E3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F67ED7-31A2-EFCC-FA9E-BBC319A53797}"/>
              </a:ext>
            </a:extLst>
          </p:cNvPr>
          <p:cNvSpPr/>
          <p:nvPr/>
        </p:nvSpPr>
        <p:spPr>
          <a:xfrm>
            <a:off x="4698246" y="3069997"/>
            <a:ext cx="2700000" cy="2160000"/>
          </a:xfrm>
          <a:prstGeom prst="rect">
            <a:avLst/>
          </a:prstGeom>
          <a:solidFill>
            <a:srgbClr val="5A5A5A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2860303-778C-A30B-F809-FE61EC8AF215}"/>
              </a:ext>
            </a:extLst>
          </p:cNvPr>
          <p:cNvSpPr/>
          <p:nvPr/>
        </p:nvSpPr>
        <p:spPr>
          <a:xfrm>
            <a:off x="7905099" y="1852775"/>
            <a:ext cx="2700000" cy="2160000"/>
          </a:xfrm>
          <a:prstGeom prst="rect">
            <a:avLst/>
          </a:prstGeom>
          <a:solidFill>
            <a:srgbClr val="009DA5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EF310D4-B1A2-ED0E-B149-9363DBC618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466"/>
          <a:stretch/>
        </p:blipFill>
        <p:spPr>
          <a:xfrm>
            <a:off x="1843670" y="2099595"/>
            <a:ext cx="1994552" cy="168690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C7529F4-893A-A808-59E0-BD10382551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577" t="14020" r="7778" b="16795"/>
          <a:stretch/>
        </p:blipFill>
        <p:spPr>
          <a:xfrm>
            <a:off x="5161792" y="3361625"/>
            <a:ext cx="1845239" cy="1648965"/>
          </a:xfrm>
          <a:prstGeom prst="rect">
            <a:avLst/>
          </a:prstGeom>
        </p:spPr>
      </p:pic>
      <p:pic>
        <p:nvPicPr>
          <p:cNvPr id="23" name="Picture 22" descr="A silhouette of a person's head with a light bulb in the middle&#10;&#10;Description automatically generated">
            <a:extLst>
              <a:ext uri="{FF2B5EF4-FFF2-40B4-BE49-F238E27FC236}">
                <a16:creationId xmlns:a16="http://schemas.microsoft.com/office/drawing/2014/main" id="{1CF06AFA-9895-D015-36A9-49A6E19BC6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9707" y="2091570"/>
            <a:ext cx="1967113" cy="169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2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7A8E2410-944C-49CE-A03A-1F441FED6BB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11285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7A8E2410-944C-49CE-A03A-1F441FED6B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hteck 47" hidden="1">
            <a:extLst>
              <a:ext uri="{FF2B5EF4-FFF2-40B4-BE49-F238E27FC236}">
                <a16:creationId xmlns:a16="http://schemas.microsoft.com/office/drawing/2014/main" id="{25DE7C2F-0337-4F30-B8FF-0AE11486867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7F11D4-09BB-9F5A-24D7-0E287ECF38AB}"/>
              </a:ext>
            </a:extLst>
          </p:cNvPr>
          <p:cNvSpPr/>
          <p:nvPr/>
        </p:nvSpPr>
        <p:spPr>
          <a:xfrm>
            <a:off x="73388" y="2782669"/>
            <a:ext cx="3849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agree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accept the option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C0D8537-EF14-F0DE-D965-578B8444C7B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14" t="9199" r="78924" b="45834"/>
          <a:stretch/>
        </p:blipFill>
        <p:spPr>
          <a:xfrm>
            <a:off x="5540536" y="1167500"/>
            <a:ext cx="1051200" cy="14379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BE0CBC-6DC4-B419-9E1D-BDC4A9EDF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alphaModFix/>
          </a:blip>
          <a:srcRect l="78938" t="54994" r="4198" b="6160"/>
          <a:stretch/>
        </p:blipFill>
        <p:spPr>
          <a:xfrm>
            <a:off x="1603931" y="1176526"/>
            <a:ext cx="1015200" cy="14492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72F2BB-800A-AE70-1479-838087F388F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347" t="9137" r="60386" b="47934"/>
          <a:stretch/>
        </p:blipFill>
        <p:spPr>
          <a:xfrm>
            <a:off x="9606474" y="1227292"/>
            <a:ext cx="979200" cy="15156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47A1D15-2522-1972-2104-3C6DEE22DADB}"/>
              </a:ext>
            </a:extLst>
          </p:cNvPr>
          <p:cNvSpPr/>
          <p:nvPr/>
        </p:nvSpPr>
        <p:spPr>
          <a:xfrm>
            <a:off x="4100252" y="2807593"/>
            <a:ext cx="388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partial agreement</a:t>
            </a:r>
          </a:p>
          <a:p>
            <a:pPr algn="ctr"/>
            <a:r>
              <a:rPr lang="en-US" dirty="0"/>
              <a:t>can live with it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7B6F8E-B13A-260D-B368-06D4916B650E}"/>
              </a:ext>
            </a:extLst>
          </p:cNvPr>
          <p:cNvSpPr/>
          <p:nvPr/>
        </p:nvSpPr>
        <p:spPr>
          <a:xfrm>
            <a:off x="8190040" y="2782669"/>
            <a:ext cx="3849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oppose</a:t>
            </a:r>
          </a:p>
          <a:p>
            <a:pPr algn="ctr"/>
            <a:r>
              <a:rPr lang="en-US" dirty="0"/>
              <a:t>reject this option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82A0861-2552-B524-F833-6B4368D4066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3388" y="146316"/>
            <a:ext cx="3888000" cy="695456"/>
          </a:xfrm>
          <a:solidFill>
            <a:schemeClr val="accent1"/>
          </a:solidFill>
        </p:spPr>
        <p:txBody>
          <a:bodyPr wrap="none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700" dirty="0">
                <a:solidFill>
                  <a:schemeClr val="bg1"/>
                </a:solidFill>
              </a:rPr>
              <a:t>No PAIN = No RESISTANCE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D3D8ACD-4172-9D22-4E3B-A57FA0FFA0BF}"/>
              </a:ext>
            </a:extLst>
          </p:cNvPr>
          <p:cNvSpPr/>
          <p:nvPr/>
        </p:nvSpPr>
        <p:spPr>
          <a:xfrm>
            <a:off x="73389" y="3559622"/>
            <a:ext cx="3888000" cy="3240000"/>
          </a:xfrm>
          <a:prstGeom prst="rect">
            <a:avLst/>
          </a:prstGeom>
          <a:solidFill>
            <a:srgbClr val="889E3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32EA257-821F-E816-4418-B24C635F539E}"/>
              </a:ext>
            </a:extLst>
          </p:cNvPr>
          <p:cNvSpPr/>
          <p:nvPr/>
        </p:nvSpPr>
        <p:spPr>
          <a:xfrm>
            <a:off x="4122136" y="3554617"/>
            <a:ext cx="3888000" cy="3240000"/>
          </a:xfrm>
          <a:prstGeom prst="rect">
            <a:avLst/>
          </a:prstGeom>
          <a:solidFill>
            <a:srgbClr val="5A5A5A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7E1089C-E3C3-4CA9-7998-0D175F930856}"/>
              </a:ext>
            </a:extLst>
          </p:cNvPr>
          <p:cNvSpPr/>
          <p:nvPr/>
        </p:nvSpPr>
        <p:spPr>
          <a:xfrm>
            <a:off x="8170883" y="3540030"/>
            <a:ext cx="3888000" cy="3240000"/>
          </a:xfrm>
          <a:prstGeom prst="rect">
            <a:avLst/>
          </a:prstGeom>
          <a:solidFill>
            <a:srgbClr val="009DA5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>
              <a:solidFill>
                <a:schemeClr val="tx2"/>
              </a:solidFill>
            </a:endParaRPr>
          </a:p>
        </p:txBody>
      </p:sp>
      <p:pic>
        <p:nvPicPr>
          <p:cNvPr id="59" name="Picture Placeholder 43" descr="A close-up of a hand&#10;&#10;Description automatically generated">
            <a:extLst>
              <a:ext uri="{FF2B5EF4-FFF2-40B4-BE49-F238E27FC236}">
                <a16:creationId xmlns:a16="http://schemas.microsoft.com/office/drawing/2014/main" id="{C2254A9D-F67D-C09D-CDF9-4447E78D6FDE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rcRect l="7211" r="7211"/>
          <a:stretch>
            <a:fillRect/>
          </a:stretch>
        </p:blipFill>
        <p:spPr bwMode="gray">
          <a:xfrm>
            <a:off x="4604252" y="3938812"/>
            <a:ext cx="2880000" cy="25200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64" name="Picture 63" descr="A person wearing headphones and smiling&#10;&#10;Description automatically generated">
            <a:extLst>
              <a:ext uri="{FF2B5EF4-FFF2-40B4-BE49-F238E27FC236}">
                <a16:creationId xmlns:a16="http://schemas.microsoft.com/office/drawing/2014/main" id="{00E0D533-2A36-C41E-A2EB-C77EA063B827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26474" y="3928256"/>
            <a:ext cx="2880000" cy="2520000"/>
          </a:xfrm>
          <a:prstGeom prst="rect">
            <a:avLst/>
          </a:prstGeom>
        </p:spPr>
      </p:pic>
      <p:pic>
        <p:nvPicPr>
          <p:cNvPr id="70" name="Picture 69" descr="A person with her arms raised&#10;&#10;Description automatically generated">
            <a:extLst>
              <a:ext uri="{FF2B5EF4-FFF2-40B4-BE49-F238E27FC236}">
                <a16:creationId xmlns:a16="http://schemas.microsoft.com/office/drawing/2014/main" id="{E766EB83-A2E8-C957-056D-8B2008D663F6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8675651" y="3924495"/>
            <a:ext cx="2880000" cy="2520000"/>
          </a:xfrm>
          <a:prstGeom prst="rect">
            <a:avLst/>
          </a:prstGeom>
        </p:spPr>
      </p:pic>
      <p:sp>
        <p:nvSpPr>
          <p:cNvPr id="71" name="Text Placeholder 32">
            <a:extLst>
              <a:ext uri="{FF2B5EF4-FFF2-40B4-BE49-F238E27FC236}">
                <a16:creationId xmlns:a16="http://schemas.microsoft.com/office/drawing/2014/main" id="{A80E7EC5-B8F0-1E1B-D30A-7D3D89AFA587}"/>
              </a:ext>
            </a:extLst>
          </p:cNvPr>
          <p:cNvSpPr txBox="1">
            <a:spLocks/>
          </p:cNvSpPr>
          <p:nvPr/>
        </p:nvSpPr>
        <p:spPr bwMode="gray">
          <a:xfrm>
            <a:off x="4122136" y="141717"/>
            <a:ext cx="3888000" cy="695456"/>
          </a:xfrm>
          <a:prstGeom prst="rect">
            <a:avLst/>
          </a:prstGeom>
          <a:solidFill>
            <a:srgbClr val="5A5A5A"/>
          </a:solidFill>
        </p:spPr>
        <p:txBody>
          <a:bodyPr vert="horz" wrap="none" lIns="0" tIns="0" rIns="0" bIns="0" rtlCol="0" anchor="ctr" anchorCtr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lang="de-DE" sz="2000" b="1" kern="1200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700" dirty="0">
                <a:solidFill>
                  <a:schemeClr val="bg1"/>
                </a:solidFill>
              </a:rPr>
              <a:t>SOME PAIN = SOME RESISTANCE</a:t>
            </a:r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0464FA22-4B29-5A70-1232-62A53D2E1105}"/>
              </a:ext>
            </a:extLst>
          </p:cNvPr>
          <p:cNvSpPr txBox="1">
            <a:spLocks/>
          </p:cNvSpPr>
          <p:nvPr/>
        </p:nvSpPr>
        <p:spPr bwMode="gray">
          <a:xfrm>
            <a:off x="8170883" y="141717"/>
            <a:ext cx="3888000" cy="695456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rtlCol="0" anchor="ctr" anchorCtr="0">
            <a:no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/>
              </a:buClr>
              <a:buFont typeface="Wingdings" panose="05000000000000000000" pitchFamily="2" charset="2"/>
              <a:buNone/>
              <a:defRPr lang="de-DE" sz="2000" b="1" kern="1200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54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1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95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50000" indent="-27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lang="de-DE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700" dirty="0">
                <a:solidFill>
                  <a:schemeClr val="bg1"/>
                </a:solidFill>
              </a:rPr>
              <a:t>STRONG PAIN = HIGH RESISTANCE</a:t>
            </a:r>
          </a:p>
        </p:txBody>
      </p:sp>
    </p:spTree>
    <p:extLst>
      <p:ext uri="{BB962C8B-B14F-4D97-AF65-F5344CB8AC3E}">
        <p14:creationId xmlns:p14="http://schemas.microsoft.com/office/powerpoint/2010/main" val="21891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A3C8772-7035-2E18-8100-3D3613A9131D}"/>
              </a:ext>
            </a:extLst>
          </p:cNvPr>
          <p:cNvSpPr/>
          <p:nvPr/>
        </p:nvSpPr>
        <p:spPr>
          <a:xfrm>
            <a:off x="6980663" y="5488396"/>
            <a:ext cx="4562147" cy="759020"/>
          </a:xfrm>
          <a:prstGeom prst="rect">
            <a:avLst/>
          </a:prstGeom>
          <a:solidFill>
            <a:srgbClr val="889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7589C5-92E1-7EA6-9E45-3704A51E5B38}"/>
              </a:ext>
            </a:extLst>
          </p:cNvPr>
          <p:cNvSpPr/>
          <p:nvPr/>
        </p:nvSpPr>
        <p:spPr>
          <a:xfrm>
            <a:off x="426166" y="5047086"/>
            <a:ext cx="1111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5"/>
                </a:solidFill>
              </a:rPr>
              <a:t>Voting </a:t>
            </a:r>
            <a:r>
              <a:rPr lang="en-GB" sz="2400" dirty="0">
                <a:solidFill>
                  <a:schemeClr val="accent5"/>
                </a:solidFill>
              </a:rPr>
              <a:t>remains</a:t>
            </a:r>
            <a:r>
              <a:rPr lang="en-GB" sz="2400" b="1" dirty="0">
                <a:solidFill>
                  <a:schemeClr val="accent5"/>
                </a:solidFill>
              </a:rPr>
              <a:t> </a:t>
            </a:r>
            <a:r>
              <a:rPr lang="en-GB" sz="2400" dirty="0">
                <a:solidFill>
                  <a:schemeClr val="accent5"/>
                </a:solidFill>
              </a:rPr>
              <a:t>open until 22.00 (CEST)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/>
                </a:solidFill>
              </a:rPr>
              <a:t>Delegates can save, change and resubmit their votes at any point up to 22.00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5"/>
                </a:solidFill>
              </a:rPr>
              <a:t>When polls close, the submitted votes will count as the final vote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9A424A-0C4B-4B14-D0A1-71215BF09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66" y="336532"/>
            <a:ext cx="8390421" cy="425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2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07P2PzeG5RAaq6h5m7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KHT84_zVy1rJwBMiTsFY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9M30wdcT5vtcsWzYcxkF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0C691B9C-3691-4423-AD9B-C25FF84359D0}" vid="{8E151796-0775-477C-8904-694C09BE9EAE}"/>
    </a:ext>
  </a:extLst>
</a:theme>
</file>

<file path=ppt/theme/theme2.xml><?xml version="1.0" encoding="utf-8"?>
<a:theme xmlns:a="http://schemas.openxmlformats.org/drawingml/2006/main" name="Office">
  <a:themeElements>
    <a:clrScheme name="GWÖ">
      <a:dk1>
        <a:srgbClr val="262626"/>
      </a:dk1>
      <a:lt1>
        <a:sysClr val="window" lastClr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261</TotalTime>
  <Words>316</Words>
  <Application>Microsoft Macintosh PowerPoint</Application>
  <PresentationFormat>Widescreen</PresentationFormat>
  <Paragraphs>54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-apple-system</vt:lpstr>
      <vt:lpstr>Arial</vt:lpstr>
      <vt:lpstr>Avenir_Roman</vt:lpstr>
      <vt:lpstr>Wingdings</vt:lpstr>
      <vt:lpstr>Office</vt:lpstr>
      <vt:lpstr>think-cell Folie</vt:lpstr>
      <vt:lpstr>ECONGOOD CONFERENCE 2024</vt:lpstr>
      <vt:lpstr>PowerPoint Presentation</vt:lpstr>
      <vt:lpstr>Vote from the heart and connect with any resistance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of ideas</dc:title>
  <dc:creator>Microsoft Office-Benutzer</dc:creator>
  <cp:lastModifiedBy>Hagelberg, Gus</cp:lastModifiedBy>
  <cp:revision>11</cp:revision>
  <cp:lastPrinted>2020-08-25T10:33:39Z</cp:lastPrinted>
  <dcterms:created xsi:type="dcterms:W3CDTF">2023-12-12T14:37:09Z</dcterms:created>
  <dcterms:modified xsi:type="dcterms:W3CDTF">2024-06-19T19:40:29Z</dcterms:modified>
</cp:coreProperties>
</file>