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0" r:id="rId2"/>
    <p:sldId id="261" r:id="rId3"/>
    <p:sldId id="264" r:id="rId4"/>
    <p:sldId id="262" r:id="rId5"/>
    <p:sldId id="263" r:id="rId6"/>
    <p:sldId id="265" r:id="rId7"/>
    <p:sldId id="266" r:id="rId8"/>
    <p:sldId id="267" r:id="rId9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9E33"/>
    <a:srgbClr val="5A5A5A"/>
    <a:srgbClr val="FF0000"/>
    <a:srgbClr val="008000"/>
    <a:srgbClr val="009999"/>
    <a:srgbClr val="00FFCC"/>
    <a:srgbClr val="009DA5"/>
    <a:srgbClr val="BFBFBF"/>
    <a:srgbClr val="658F65"/>
    <a:srgbClr val="CD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22" autoAdjust="0"/>
    <p:restoredTop sz="94291" autoAdjust="0"/>
  </p:normalViewPr>
  <p:slideViewPr>
    <p:cSldViewPr>
      <p:cViewPr varScale="1">
        <p:scale>
          <a:sx n="85" d="100"/>
          <a:sy n="85" d="100"/>
        </p:scale>
        <p:origin x="1646" y="62"/>
      </p:cViewPr>
      <p:guideLst>
        <p:guide orient="horz" pos="2205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5559" tIns="47780" rIns="95559" bIns="47780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5559" tIns="47780" rIns="95559" bIns="47780" rtlCol="0"/>
          <a:lstStyle>
            <a:lvl1pPr algn="r">
              <a:defRPr sz="1300"/>
            </a:lvl1pPr>
          </a:lstStyle>
          <a:p>
            <a:fld id="{35BE19D9-6B39-41BC-9003-1630F97043FA}" type="datetimeFigureOut">
              <a:rPr lang="de-DE" smtClean="0"/>
              <a:t>13.06.2024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5559" tIns="47780" rIns="95559" bIns="47780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8055"/>
          </a:xfrm>
          <a:prstGeom prst="rect">
            <a:avLst/>
          </a:prstGeom>
        </p:spPr>
        <p:txBody>
          <a:bodyPr vert="horz" lIns="95559" tIns="47780" rIns="95559" bIns="47780" rtlCol="0" anchor="b"/>
          <a:lstStyle>
            <a:lvl1pPr algn="r">
              <a:defRPr sz="1300"/>
            </a:lvl1pPr>
          </a:lstStyle>
          <a:p>
            <a:fld id="{986F363A-5A81-4834-8EA4-1DB993A0F6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12002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5559" tIns="47780" rIns="95559" bIns="47780" rtlCol="0"/>
          <a:lstStyle>
            <a:lvl1pPr algn="l">
              <a:defRPr sz="13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5559" tIns="47780" rIns="95559" bIns="47780" rtlCol="0"/>
          <a:lstStyle>
            <a:lvl1pPr algn="r">
              <a:defRPr sz="1300"/>
            </a:lvl1pPr>
          </a:lstStyle>
          <a:p>
            <a:fld id="{72F537BF-8BFA-4D8B-A0FB-5B6A1106C35A}" type="datetimeFigureOut">
              <a:rPr lang="de-DE" smtClean="0"/>
              <a:pPr/>
              <a:t>13.06.2024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59" tIns="47780" rIns="95559" bIns="4778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5559" tIns="47780" rIns="95559" bIns="4778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5559" tIns="47780" rIns="95559" bIns="47780" rtlCol="0" anchor="b"/>
          <a:lstStyle>
            <a:lvl1pPr algn="l">
              <a:defRPr sz="13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5559" tIns="47780" rIns="95559" bIns="47780" rtlCol="0" anchor="b"/>
          <a:lstStyle>
            <a:lvl1pPr algn="r">
              <a:defRPr sz="1300"/>
            </a:lvl1pPr>
          </a:lstStyle>
          <a:p>
            <a:fld id="{EBDA578F-FA53-476E-A8D2-6D068E281F08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4682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91159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3379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7774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75087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79673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1808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58894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017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42938" y="2816231"/>
            <a:ext cx="7772400" cy="1470025"/>
          </a:xfrm>
        </p:spPr>
        <p:txBody>
          <a:bodyPr anchor="b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42938" y="4462482"/>
            <a:ext cx="7058052" cy="1109658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22.06.2024</a:t>
            </a:r>
            <a:endParaRPr lang="de-AT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3184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AT" dirty="0"/>
              <a:t>Impulse zur Gewaltfreien Kommunikation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29454" y="6356350"/>
            <a:ext cx="17573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278758E-30EA-4CE8-9C40-F0BCEC7CCA93}" type="slidenum">
              <a:rPr lang="de-AT" smtClean="0"/>
              <a:pPr/>
              <a:t>‹Nr.›</a:t>
            </a:fld>
            <a:endParaRPr lang="de-AT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53B0A41D-2293-1BF1-5D69-84B40F92C0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32656"/>
            <a:ext cx="2857500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63343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514AB-E328-451E-A003-414A6718DB7E}" type="datetime1">
              <a:rPr lang="de-DE" smtClean="0"/>
              <a:t>13.06.2024</a:t>
            </a:fld>
            <a:endParaRPr lang="de-AT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3184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AT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29454" y="6356350"/>
            <a:ext cx="17573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278758E-30EA-4CE8-9C40-F0BCEC7CCA93}" type="slidenum">
              <a:rPr lang="de-AT" smtClean="0"/>
              <a:pPr/>
              <a:t>‹Nr.›</a:t>
            </a:fld>
            <a:r>
              <a:rPr lang="de-AT" dirty="0"/>
              <a:t> von x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500958" y="692696"/>
            <a:ext cx="900090" cy="5433467"/>
          </a:xfrm>
        </p:spPr>
        <p:txBody>
          <a:bodyPr vert="eaVert"/>
          <a:lstStyle/>
          <a:p>
            <a:r>
              <a:rPr lang="de-DE" dirty="0"/>
              <a:t>Titelmasterformat</a:t>
            </a:r>
            <a:endParaRPr lang="de-AT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15130" cy="5851525"/>
          </a:xfrm>
        </p:spPr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416E9-EE98-4589-A3EC-41A15249DB7F}" type="datetime1">
              <a:rPr lang="de-DE" smtClean="0"/>
              <a:t>13.06.2024</a:t>
            </a:fld>
            <a:endParaRPr lang="de-AT" dirty="0"/>
          </a:p>
        </p:txBody>
      </p:sp>
      <p:pic>
        <p:nvPicPr>
          <p:cNvPr id="8" name="Grafik 7" descr="saemchen_frei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7881458" y="191550"/>
            <a:ext cx="965863" cy="960044"/>
          </a:xfrm>
          <a:prstGeom prst="rect">
            <a:avLst/>
          </a:prstGeom>
        </p:spPr>
      </p:pic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3184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AT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29454" y="6356350"/>
            <a:ext cx="17573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278758E-30EA-4CE8-9C40-F0BCEC7CCA93}" type="slidenum">
              <a:rPr lang="de-AT" smtClean="0"/>
              <a:pPr/>
              <a:t>‹Nr.›</a:t>
            </a:fld>
            <a:r>
              <a:rPr lang="de-AT" dirty="0"/>
              <a:t> von x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787208" cy="725470"/>
          </a:xfrm>
        </p:spPr>
        <p:txBody>
          <a:bodyPr/>
          <a:lstStyle>
            <a:lvl1pPr algn="l">
              <a:defRPr sz="2400"/>
            </a:lvl1pPr>
          </a:lstStyle>
          <a:p>
            <a:r>
              <a:rPr lang="de-DE" dirty="0"/>
              <a:t>Titelmasterformat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29130"/>
          </a:xfrm>
        </p:spPr>
        <p:txBody>
          <a:bodyPr/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pic>
        <p:nvPicPr>
          <p:cNvPr id="7" name="Grafik 6" descr="saemchen_frei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5536" y="260648"/>
            <a:ext cx="796889" cy="792088"/>
          </a:xfrm>
          <a:prstGeom prst="rect">
            <a:avLst/>
          </a:prstGeom>
        </p:spPr>
      </p:pic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DEE232DA-4BCA-40EB-B0D9-127141F09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758E-30EA-4CE8-9C40-F0BCEC7CCA93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A2C01E6-2BC9-493C-D20F-2933A9F836E7}"/>
              </a:ext>
            </a:extLst>
          </p:cNvPr>
          <p:cNvSpPr txBox="1"/>
          <p:nvPr userDrawn="1"/>
        </p:nvSpPr>
        <p:spPr>
          <a:xfrm>
            <a:off x="900570" y="6392940"/>
            <a:ext cx="8899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22.06.2024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D45E59E-80B0-EC12-A0B8-4CA5AE5911C6}"/>
              </a:ext>
            </a:extLst>
          </p:cNvPr>
          <p:cNvSpPr txBox="1"/>
          <p:nvPr userDrawn="1"/>
        </p:nvSpPr>
        <p:spPr>
          <a:xfrm>
            <a:off x="3203848" y="6392940"/>
            <a:ext cx="2779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Impulse zur Gewaltfreien Kommunikation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23D5B0-19E4-43BE-91A9-3378F3B50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C4E2F28-4F66-4479-9477-0C8126DBC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95A56-58A4-47E5-BC63-C52E12B04AD5}" type="datetime1">
              <a:rPr lang="de-DE" smtClean="0"/>
              <a:t>13.06.2024</a:t>
            </a:fld>
            <a:endParaRPr lang="de-AT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9193881-B893-4F9B-91FC-246FAA34A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C66D1FF-4166-41D6-9877-FD26807B3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758E-30EA-4CE8-9C40-F0BCEC7CCA93}" type="slidenum">
              <a:rPr lang="de-AT" smtClean="0"/>
              <a:pPr/>
              <a:t>‹Nr.›</a:t>
            </a:fld>
            <a:r>
              <a:rPr lang="de-AT" dirty="0"/>
              <a:t> von 32</a:t>
            </a:r>
          </a:p>
        </p:txBody>
      </p:sp>
    </p:spTree>
    <p:extLst>
      <p:ext uri="{BB962C8B-B14F-4D97-AF65-F5344CB8AC3E}">
        <p14:creationId xmlns:p14="http://schemas.microsoft.com/office/powerpoint/2010/main" val="2324840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none" baseline="0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F6CAA-C437-45A3-9699-4E32621DEDAF}" type="datetime1">
              <a:rPr lang="de-DE" smtClean="0"/>
              <a:t>13.06.2024</a:t>
            </a:fld>
            <a:endParaRPr lang="de-AT" dirty="0"/>
          </a:p>
        </p:txBody>
      </p:sp>
      <p:pic>
        <p:nvPicPr>
          <p:cNvPr id="7" name="Grafik 6" descr="gwoe_DE-screen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79468" y="692696"/>
            <a:ext cx="2705754" cy="878916"/>
          </a:xfrm>
          <a:prstGeom prst="rect">
            <a:avLst/>
          </a:prstGeom>
        </p:spPr>
      </p:pic>
      <p:sp>
        <p:nvSpPr>
          <p:cNvPr id="10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3184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AT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29454" y="6356350"/>
            <a:ext cx="17573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278758E-30EA-4CE8-9C40-F0BCEC7CCA93}" type="slidenum">
              <a:rPr lang="de-AT" smtClean="0"/>
              <a:pPr/>
              <a:t>‹Nr.›</a:t>
            </a:fld>
            <a:r>
              <a:rPr lang="de-AT" dirty="0"/>
              <a:t> von 32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257692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257692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EF700-C3CD-47BD-A385-5CA0F99612FF}" type="datetime1">
              <a:rPr lang="de-DE" smtClean="0"/>
              <a:t>13.06.2024</a:t>
            </a:fld>
            <a:endParaRPr lang="de-AT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787208" cy="72547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</a:t>
            </a:r>
            <a:endParaRPr lang="de-AT" dirty="0"/>
          </a:p>
        </p:txBody>
      </p:sp>
      <p:pic>
        <p:nvPicPr>
          <p:cNvPr id="11" name="Grafik 6" descr="saemchen_frei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5536" y="260648"/>
            <a:ext cx="796889" cy="792088"/>
          </a:xfrm>
          <a:prstGeom prst="rect">
            <a:avLst/>
          </a:prstGeom>
        </p:spPr>
      </p:pic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3184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AT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29454" y="6356350"/>
            <a:ext cx="17573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278758E-30EA-4CE8-9C40-F0BCEC7CCA93}" type="slidenum">
              <a:rPr lang="de-AT" smtClean="0"/>
              <a:pPr/>
              <a:t>‹Nr.›</a:t>
            </a:fld>
            <a:r>
              <a:rPr lang="de-AT" dirty="0"/>
              <a:t> von 32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683017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Textmasterformate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683017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957A0-3D52-4D58-9E2B-61AD62760A9E}" type="datetime1">
              <a:rPr lang="de-DE" smtClean="0"/>
              <a:t>13.06.2024</a:t>
            </a:fld>
            <a:endParaRPr lang="de-AT" dirty="0"/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787208" cy="72547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</a:t>
            </a:r>
            <a:endParaRPr lang="de-AT" dirty="0"/>
          </a:p>
        </p:txBody>
      </p:sp>
      <p:pic>
        <p:nvPicPr>
          <p:cNvPr id="13" name="Grafik 6" descr="saemchen_frei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5536" y="260648"/>
            <a:ext cx="796889" cy="792088"/>
          </a:xfrm>
          <a:prstGeom prst="rect">
            <a:avLst/>
          </a:prstGeom>
        </p:spPr>
      </p:pic>
      <p:sp>
        <p:nvSpPr>
          <p:cNvPr id="11" name="Fußzeilenplatzhalter 4"/>
          <p:cNvSpPr>
            <a:spLocks noGrp="1"/>
          </p:cNvSpPr>
          <p:nvPr>
            <p:ph type="ftr" sz="quarter" idx="13"/>
          </p:nvPr>
        </p:nvSpPr>
        <p:spPr>
          <a:xfrm>
            <a:off x="313184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AT" dirty="0"/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14"/>
          </p:nvPr>
        </p:nvSpPr>
        <p:spPr>
          <a:xfrm>
            <a:off x="6929454" y="6356350"/>
            <a:ext cx="17573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278758E-30EA-4CE8-9C40-F0BCEC7CCA93}" type="slidenum">
              <a:rPr lang="de-AT" smtClean="0"/>
              <a:pPr/>
              <a:t>‹Nr.›</a:t>
            </a:fld>
            <a:r>
              <a:rPr lang="de-AT" dirty="0"/>
              <a:t> von 32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E7F37-5B43-412D-A132-FC09AB7DD890}" type="datetime1">
              <a:rPr lang="de-DE" smtClean="0"/>
              <a:t>13.06.2024</a:t>
            </a:fld>
            <a:endParaRPr lang="de-AT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787208" cy="72547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Titelmasterformat</a:t>
            </a:r>
            <a:endParaRPr lang="de-AT" dirty="0"/>
          </a:p>
        </p:txBody>
      </p:sp>
      <p:pic>
        <p:nvPicPr>
          <p:cNvPr id="9" name="Grafik 6" descr="saemchen_frei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5536" y="260648"/>
            <a:ext cx="796889" cy="792088"/>
          </a:xfrm>
          <a:prstGeom prst="rect">
            <a:avLst/>
          </a:prstGeom>
        </p:spPr>
      </p:pic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3184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AT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29454" y="6356350"/>
            <a:ext cx="17573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278758E-30EA-4CE8-9C40-F0BCEC7CCA93}" type="slidenum">
              <a:rPr lang="de-AT" smtClean="0"/>
              <a:pPr/>
              <a:t>‹Nr.›</a:t>
            </a:fld>
            <a:r>
              <a:rPr lang="de-AT" dirty="0"/>
              <a:t> von 32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2DEDB-9565-4867-BBF5-EA5DB1A4A7E2}" type="datetime1">
              <a:rPr lang="de-DE" smtClean="0"/>
              <a:t>13.06.2024</a:t>
            </a:fld>
            <a:endParaRPr lang="de-AT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3184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AT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29454" y="6356350"/>
            <a:ext cx="17573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278758E-30EA-4CE8-9C40-F0BCEC7CCA93}" type="slidenum">
              <a:rPr lang="de-AT" smtClean="0"/>
              <a:pPr/>
              <a:t>‹Nr.›</a:t>
            </a:fld>
            <a:r>
              <a:rPr lang="de-AT" dirty="0"/>
              <a:t> von x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44487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344488"/>
            <a:ext cx="5111750" cy="5584842"/>
          </a:xfrm>
        </p:spPr>
        <p:txBody>
          <a:bodyPr/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506538"/>
            <a:ext cx="3008313" cy="442279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5ACB8-44FE-4BAD-932D-0E458D984A8D}" type="datetime1">
              <a:rPr lang="de-DE" smtClean="0"/>
              <a:t>13.06.2024</a:t>
            </a:fld>
            <a:endParaRPr lang="de-AT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3184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AT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29454" y="6356350"/>
            <a:ext cx="17573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278758E-30EA-4CE8-9C40-F0BCEC7CCA93}" type="slidenum">
              <a:rPr lang="de-AT" smtClean="0"/>
              <a:pPr/>
              <a:t>‹Nr.›</a:t>
            </a:fld>
            <a:r>
              <a:rPr lang="de-AT" dirty="0"/>
              <a:t> von 32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6309320"/>
            <a:ext cx="9144000" cy="36000"/>
          </a:xfrm>
          <a:prstGeom prst="rect">
            <a:avLst/>
          </a:prstGeom>
          <a:solidFill>
            <a:srgbClr val="889E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>
              <a:solidFill>
                <a:schemeClr val="bg1"/>
              </a:solidFill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Titelmasterformat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2576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D6795D6-7F0E-4F49-B8EE-A1619B266A3D}" type="datetime1">
              <a:rPr lang="de-DE" smtClean="0"/>
              <a:t>13.06.2024</a:t>
            </a:fld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3184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29454" y="6356350"/>
            <a:ext cx="17573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278758E-30EA-4CE8-9C40-F0BCEC7CCA93}" type="slidenum">
              <a:rPr lang="de-AT" smtClean="0"/>
              <a:pPr/>
              <a:t>‹Nr.›</a:t>
            </a:fld>
            <a:r>
              <a:rPr lang="de-AT" dirty="0"/>
              <a:t> von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9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889E33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1950" indent="-396000" algn="l" defTabSz="914400" rtl="0" eaLnBrk="1" latinLnBrk="0" hangingPunct="1">
        <a:spcBef>
          <a:spcPct val="20000"/>
        </a:spcBef>
        <a:buClr>
          <a:srgbClr val="889E33"/>
        </a:buClr>
        <a:buSzPct val="80000"/>
        <a:buFont typeface="Wingdings 2" pitchFamily="18" charset="2"/>
        <a:buChar char="¢"/>
        <a:tabLst/>
        <a:defRPr sz="2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92000" indent="-396000" algn="l" defTabSz="914400" rtl="0" eaLnBrk="1" latinLnBrk="0" hangingPunct="1">
        <a:spcBef>
          <a:spcPct val="20000"/>
        </a:spcBef>
        <a:buClr>
          <a:srgbClr val="889E33"/>
        </a:buClr>
        <a:buSzPct val="80000"/>
        <a:buFont typeface="Wingdings" pitchFamily="2" charset="2"/>
        <a:buChar char=""/>
        <a:defRPr sz="28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2708920"/>
            <a:ext cx="7772400" cy="1224136"/>
          </a:xfrm>
        </p:spPr>
        <p:txBody>
          <a:bodyPr>
            <a:normAutofit/>
          </a:bodyPr>
          <a:lstStyle/>
          <a:p>
            <a:r>
              <a:rPr lang="de-DE" sz="3800" dirty="0"/>
              <a:t>Gewaltfreie Kommunikation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15008" y="3933056"/>
            <a:ext cx="7768952" cy="1109658"/>
          </a:xfrm>
        </p:spPr>
        <p:txBody>
          <a:bodyPr>
            <a:normAutofit/>
          </a:bodyPr>
          <a:lstStyle/>
          <a:p>
            <a:r>
              <a:rPr lang="de-DE" i="1" dirty="0">
                <a:solidFill>
                  <a:srgbClr val="5A5A5A"/>
                </a:solidFill>
              </a:rPr>
              <a:t>Kommunikation für Verstehen und Vertrauen</a:t>
            </a:r>
          </a:p>
        </p:txBody>
      </p:sp>
      <p:sp>
        <p:nvSpPr>
          <p:cNvPr id="5" name="Untertitel 2"/>
          <p:cNvSpPr txBox="1">
            <a:spLocks/>
          </p:cNvSpPr>
          <p:nvPr/>
        </p:nvSpPr>
        <p:spPr>
          <a:xfrm>
            <a:off x="4579640" y="4733139"/>
            <a:ext cx="3943226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rtl="0" fontAlgn="base" hangingPunct="0">
              <a:spcBef>
                <a:spcPct val="0"/>
              </a:spcBef>
              <a:spcAft>
                <a:spcPct val="0"/>
              </a:spcAft>
              <a:buNone/>
              <a:defRPr sz="16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  <a:sym typeface="Helvetica" charset="0"/>
              </a:defRPr>
            </a:lvl1pPr>
            <a:lvl2pPr marL="342900" indent="0" algn="ctr" rtl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  <a:sym typeface="Helvetica" charset="0"/>
              </a:defRPr>
            </a:lvl2pPr>
            <a:lvl3pPr marL="685800" indent="0" algn="ctr" rtl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lang="de-DE" sz="16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  <a:sym typeface="Helvetica" charset="0"/>
              </a:defRPr>
            </a:lvl3pPr>
            <a:lvl4pPr marL="1028700" indent="0" algn="ctr" rtl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  <a:sym typeface="Helvetica" charset="0"/>
              </a:defRPr>
            </a:lvl4pPr>
            <a:lvl5pPr marL="1371600" indent="0" algn="ctr" rtl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6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  <a:sym typeface="Helvetica" charset="0"/>
              </a:defRPr>
            </a:lvl5pPr>
            <a:lvl6pPr marL="1714500" indent="0" algn="ctr" rtl="0" fontAlgn="base" hangingPunct="0">
              <a:spcBef>
                <a:spcPct val="0"/>
              </a:spcBef>
              <a:spcAft>
                <a:spcPct val="0"/>
              </a:spcAft>
              <a:buNone/>
              <a:defRPr sz="33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 charset="0"/>
              </a:defRPr>
            </a:lvl6pPr>
            <a:lvl7pPr marL="2057400" indent="0" algn="ctr" rtl="0" fontAlgn="base" hangingPunct="0">
              <a:spcBef>
                <a:spcPct val="0"/>
              </a:spcBef>
              <a:spcAft>
                <a:spcPct val="0"/>
              </a:spcAft>
              <a:buNone/>
              <a:defRPr sz="33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 charset="0"/>
              </a:defRPr>
            </a:lvl7pPr>
            <a:lvl8pPr marL="2400300" indent="0" algn="ctr" rtl="0" fontAlgn="base" hangingPunct="0">
              <a:spcBef>
                <a:spcPct val="0"/>
              </a:spcBef>
              <a:spcAft>
                <a:spcPct val="0"/>
              </a:spcAft>
              <a:buNone/>
              <a:defRPr sz="33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 charset="0"/>
              </a:defRPr>
            </a:lvl8pPr>
            <a:lvl9pPr marL="2743200" indent="0" algn="ctr" rtl="0" fontAlgn="base" hangingPunct="0">
              <a:spcBef>
                <a:spcPct val="0"/>
              </a:spcBef>
              <a:spcAft>
                <a:spcPct val="0"/>
              </a:spcAft>
              <a:buNone/>
              <a:defRPr sz="33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" charset="0"/>
              </a:defRPr>
            </a:lvl9pPr>
          </a:lstStyle>
          <a:p>
            <a:pPr algn="r" hangingPunct="1">
              <a:spcBef>
                <a:spcPts val="0"/>
              </a:spcBef>
              <a:buClr>
                <a:srgbClr val="889E33"/>
              </a:buClr>
              <a:buSzPct val="80000"/>
            </a:pP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Referent</a:t>
            </a:r>
          </a:p>
          <a:p>
            <a:pPr algn="r" hangingPunct="1">
              <a:spcBef>
                <a:spcPts val="0"/>
              </a:spcBef>
              <a:buClr>
                <a:srgbClr val="889E33"/>
              </a:buClr>
              <a:buSzPct val="80000"/>
            </a:pP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Klaus Otto</a:t>
            </a:r>
          </a:p>
          <a:p>
            <a:pPr algn="r" hangingPunct="1">
              <a:spcBef>
                <a:spcPts val="0"/>
              </a:spcBef>
              <a:buClr>
                <a:srgbClr val="889E33"/>
              </a:buClr>
              <a:buSzPct val="80000"/>
            </a:pP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GWÖ-Berater, emeritiert</a:t>
            </a:r>
          </a:p>
          <a:p>
            <a:pPr algn="r" hangingPunct="1">
              <a:spcBef>
                <a:spcPts val="0"/>
              </a:spcBef>
              <a:buClr>
                <a:srgbClr val="889E33"/>
              </a:buClr>
              <a:buSzPct val="80000"/>
            </a:pPr>
            <a:r>
              <a:rPr lang="de-DE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Regionalgruppe Köln/Bonn</a:t>
            </a:r>
          </a:p>
          <a:p>
            <a:pPr algn="r" hangingPunct="1">
              <a:spcBef>
                <a:spcPts val="0"/>
              </a:spcBef>
              <a:buClr>
                <a:srgbClr val="889E33"/>
              </a:buClr>
              <a:buSzPct val="80000"/>
            </a:pPr>
            <a:r>
              <a:rPr lang="de-DE" sz="1400" dirty="0">
                <a:solidFill>
                  <a:srgbClr val="889E33"/>
                </a:solidFill>
                <a:latin typeface="Arial" pitchFamily="34" charset="0"/>
                <a:cs typeface="Arial" pitchFamily="34" charset="0"/>
              </a:rPr>
              <a:t>klaus.otto@ecogood.org</a:t>
            </a:r>
          </a:p>
          <a:p>
            <a:pPr algn="r" hangingPunct="1">
              <a:spcBef>
                <a:spcPts val="0"/>
              </a:spcBef>
              <a:buClr>
                <a:srgbClr val="889E33"/>
              </a:buClr>
              <a:buSzPct val="80000"/>
            </a:pPr>
            <a:r>
              <a:rPr lang="de-DE" sz="1400" dirty="0">
                <a:solidFill>
                  <a:srgbClr val="889E33"/>
                </a:solidFill>
                <a:latin typeface="Arial" pitchFamily="34" charset="0"/>
                <a:cs typeface="Arial" pitchFamily="34" charset="0"/>
              </a:rPr>
              <a:t>www.ecogood.org</a:t>
            </a:r>
            <a:endParaRPr lang="de-DE" sz="2800" dirty="0">
              <a:solidFill>
                <a:srgbClr val="889E3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323528" y="1957583"/>
            <a:ext cx="8640960" cy="1109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 2" pitchFamily="18" charset="2"/>
              <a:buNone/>
              <a:tabLst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i="1" dirty="0">
                <a:solidFill>
                  <a:srgbClr val="FF0000"/>
                </a:solidFill>
              </a:rPr>
              <a:t>Herzlich willkommen zum Impuls während der DA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6C3E63-53D0-192E-EC00-D9F528CC1A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22.06.2024</a:t>
            </a:r>
            <a:endParaRPr lang="de-AT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A5CF9EA9-806B-2459-4583-ACCFDAF158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3184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AT" dirty="0"/>
              <a:t>Impulse zur Gewaltfreien Kommunikation</a:t>
            </a:r>
          </a:p>
        </p:txBody>
      </p:sp>
    </p:spTree>
    <p:extLst>
      <p:ext uri="{BB962C8B-B14F-4D97-AF65-F5344CB8AC3E}">
        <p14:creationId xmlns:p14="http://schemas.microsoft.com/office/powerpoint/2010/main" val="2027166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2"/>
          <p:cNvSpPr txBox="1">
            <a:spLocks/>
          </p:cNvSpPr>
          <p:nvPr/>
        </p:nvSpPr>
        <p:spPr>
          <a:xfrm>
            <a:off x="611560" y="1913405"/>
            <a:ext cx="8532440" cy="939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 2" pitchFamily="18" charset="2"/>
              <a:buNone/>
              <a:tabLst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i="1" dirty="0">
                <a:solidFill>
                  <a:srgbClr val="FF0000"/>
                </a:solidFill>
              </a:rPr>
              <a:t>Wichtigstes Prinzip gewaltfreier Kommunikation:</a:t>
            </a:r>
          </a:p>
          <a:p>
            <a:endParaRPr lang="de-DE" i="1" dirty="0">
              <a:solidFill>
                <a:srgbClr val="FF0000"/>
              </a:solidFill>
            </a:endParaRPr>
          </a:p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A26F393C-A2C0-D4F3-50E8-7E8C5ABF088D}"/>
              </a:ext>
            </a:extLst>
          </p:cNvPr>
          <p:cNvSpPr txBox="1">
            <a:spLocks/>
          </p:cNvSpPr>
          <p:nvPr/>
        </p:nvSpPr>
        <p:spPr>
          <a:xfrm>
            <a:off x="1115616" y="3645024"/>
            <a:ext cx="6768752" cy="939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 2" pitchFamily="18" charset="2"/>
              <a:buNone/>
              <a:tabLst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3600" i="1" dirty="0">
                <a:solidFill>
                  <a:srgbClr val="889E33"/>
                </a:solidFill>
              </a:rPr>
              <a:t>Technik folgt der Einstellung</a:t>
            </a:r>
          </a:p>
          <a:p>
            <a:endParaRPr lang="de-DE" i="1" dirty="0">
              <a:solidFill>
                <a:srgbClr val="FF0000"/>
              </a:solidFill>
            </a:endParaRPr>
          </a:p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10" name="Datumsplatzhalter 3">
            <a:extLst>
              <a:ext uri="{FF2B5EF4-FFF2-40B4-BE49-F238E27FC236}">
                <a16:creationId xmlns:a16="http://schemas.microsoft.com/office/drawing/2014/main" id="{988FBA73-C836-31C2-C2D7-F1BF62931D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22.06.2024</a:t>
            </a:r>
            <a:endParaRPr lang="de-AT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E63F56AE-AB05-80F0-65A6-F65E76AF6B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3184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AT" dirty="0"/>
              <a:t>Impulse zur Gewaltfreien Kommunikation</a:t>
            </a:r>
          </a:p>
        </p:txBody>
      </p:sp>
    </p:spTree>
    <p:extLst>
      <p:ext uri="{BB962C8B-B14F-4D97-AF65-F5344CB8AC3E}">
        <p14:creationId xmlns:p14="http://schemas.microsoft.com/office/powerpoint/2010/main" val="3806270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2"/>
          <p:cNvSpPr txBox="1">
            <a:spLocks/>
          </p:cNvSpPr>
          <p:nvPr/>
        </p:nvSpPr>
        <p:spPr>
          <a:xfrm>
            <a:off x="611560" y="1913405"/>
            <a:ext cx="8532440" cy="93953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 2" pitchFamily="18" charset="2"/>
              <a:buNone/>
              <a:tabLst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  <a:tabLst>
                <a:tab pos="990600" algn="l"/>
              </a:tabLst>
            </a:pPr>
            <a:r>
              <a:rPr lang="de-DE" sz="2400" b="1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„Visionen für die Zukunft“</a:t>
            </a:r>
            <a:endParaRPr lang="de-D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990600" algn="l"/>
              </a:tabLst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https://www.youtube.com/watch?v=Zq1BulGkXyw</a:t>
            </a:r>
          </a:p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A26F393C-A2C0-D4F3-50E8-7E8C5ABF088D}"/>
              </a:ext>
            </a:extLst>
          </p:cNvPr>
          <p:cNvSpPr txBox="1">
            <a:spLocks/>
          </p:cNvSpPr>
          <p:nvPr/>
        </p:nvSpPr>
        <p:spPr>
          <a:xfrm>
            <a:off x="1331640" y="3212976"/>
            <a:ext cx="6840760" cy="939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 2" pitchFamily="18" charset="2"/>
              <a:buNone/>
              <a:tabLst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i="1" dirty="0">
                <a:solidFill>
                  <a:srgbClr val="FF0000"/>
                </a:solidFill>
              </a:rPr>
              <a:t>8 Minuten mit Marshall B. Rosenberg</a:t>
            </a:r>
          </a:p>
          <a:p>
            <a:endParaRPr lang="de-DE" i="1" dirty="0">
              <a:solidFill>
                <a:srgbClr val="FF0000"/>
              </a:solidFill>
            </a:endParaRPr>
          </a:p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B4A468B6-146B-CF57-92B6-7B8E9BC991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22.06.2024</a:t>
            </a:r>
            <a:endParaRPr lang="de-AT" dirty="0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B01DFF5F-AA2F-8601-AF9D-A37E4629B9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3184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AT" dirty="0"/>
              <a:t>Impulse zur Gewaltfreien Kommunikation</a:t>
            </a:r>
          </a:p>
        </p:txBody>
      </p:sp>
    </p:spTree>
    <p:extLst>
      <p:ext uri="{BB962C8B-B14F-4D97-AF65-F5344CB8AC3E}">
        <p14:creationId xmlns:p14="http://schemas.microsoft.com/office/powerpoint/2010/main" val="2788892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2"/>
          <p:cNvSpPr txBox="1">
            <a:spLocks/>
          </p:cNvSpPr>
          <p:nvPr/>
        </p:nvSpPr>
        <p:spPr>
          <a:xfrm>
            <a:off x="683568" y="1568797"/>
            <a:ext cx="8532440" cy="939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 2" pitchFamily="18" charset="2"/>
              <a:buNone/>
              <a:tabLst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i="1" dirty="0">
                <a:solidFill>
                  <a:srgbClr val="FF0000"/>
                </a:solidFill>
              </a:rPr>
              <a:t>Voraussetzungen gewaltfreier Kommunikation</a:t>
            </a:r>
          </a:p>
          <a:p>
            <a:endParaRPr lang="de-DE" i="1" dirty="0">
              <a:solidFill>
                <a:srgbClr val="FF0000"/>
              </a:solidFill>
            </a:endParaRPr>
          </a:p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A26F393C-A2C0-D4F3-50E8-7E8C5ABF088D}"/>
              </a:ext>
            </a:extLst>
          </p:cNvPr>
          <p:cNvSpPr txBox="1">
            <a:spLocks/>
          </p:cNvSpPr>
          <p:nvPr/>
        </p:nvSpPr>
        <p:spPr>
          <a:xfrm>
            <a:off x="899592" y="3212976"/>
            <a:ext cx="5070067" cy="939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 2" pitchFamily="18" charset="2"/>
              <a:buNone/>
              <a:tabLst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i="1" dirty="0">
              <a:solidFill>
                <a:srgbClr val="FF0000"/>
              </a:solidFill>
            </a:endParaRPr>
          </a:p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2" name="Untertitel 2">
            <a:extLst>
              <a:ext uri="{FF2B5EF4-FFF2-40B4-BE49-F238E27FC236}">
                <a16:creationId xmlns:a16="http://schemas.microsoft.com/office/drawing/2014/main" id="{FD225E2A-1A0B-4C1A-BE39-12AB5D151810}"/>
              </a:ext>
            </a:extLst>
          </p:cNvPr>
          <p:cNvSpPr txBox="1">
            <a:spLocks/>
          </p:cNvSpPr>
          <p:nvPr/>
        </p:nvSpPr>
        <p:spPr>
          <a:xfrm>
            <a:off x="611560" y="2508328"/>
            <a:ext cx="8532440" cy="284603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 2" pitchFamily="18" charset="2"/>
              <a:buNone/>
              <a:tabLst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v"/>
            </a:pPr>
            <a:r>
              <a:rPr lang="de-DE" i="1" dirty="0">
                <a:solidFill>
                  <a:srgbClr val="889E33"/>
                </a:solidFill>
              </a:rPr>
              <a:t>Erkenne dich selbst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de-DE" i="1" dirty="0">
              <a:solidFill>
                <a:srgbClr val="889E33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de-DE" i="1" dirty="0">
                <a:solidFill>
                  <a:srgbClr val="889E33"/>
                </a:solidFill>
              </a:rPr>
              <a:t>Erst verstehen, dann verstanden werden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de-DE" i="1" dirty="0">
              <a:solidFill>
                <a:srgbClr val="889E33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de-DE" i="1" dirty="0">
                <a:solidFill>
                  <a:srgbClr val="889E33"/>
                </a:solidFill>
              </a:rPr>
              <a:t>In die Stille kommen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de-DE" i="1" dirty="0">
              <a:solidFill>
                <a:srgbClr val="889E33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de-DE" i="1" dirty="0">
                <a:solidFill>
                  <a:srgbClr val="889E33"/>
                </a:solidFill>
              </a:rPr>
              <a:t>Praxis, Praxis, Praxis</a:t>
            </a:r>
          </a:p>
          <a:p>
            <a:endParaRPr lang="de-DE" i="1" dirty="0">
              <a:solidFill>
                <a:srgbClr val="FF0000"/>
              </a:solidFill>
            </a:endParaRPr>
          </a:p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1C3E3455-2722-B0BA-2645-0EFC5EF99A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22.06.2024</a:t>
            </a:r>
            <a:endParaRPr lang="de-AT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B0151F96-E31A-BDDC-B304-A1DCDD4946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3184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AT" dirty="0"/>
              <a:t>Impulse zur Gewaltfreien Kommunikation</a:t>
            </a:r>
          </a:p>
        </p:txBody>
      </p:sp>
    </p:spTree>
    <p:extLst>
      <p:ext uri="{BB962C8B-B14F-4D97-AF65-F5344CB8AC3E}">
        <p14:creationId xmlns:p14="http://schemas.microsoft.com/office/powerpoint/2010/main" val="576556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2"/>
          <p:cNvSpPr txBox="1">
            <a:spLocks/>
          </p:cNvSpPr>
          <p:nvPr/>
        </p:nvSpPr>
        <p:spPr>
          <a:xfrm>
            <a:off x="1115616" y="1669093"/>
            <a:ext cx="8532440" cy="939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 2" pitchFamily="18" charset="2"/>
              <a:buNone/>
              <a:tabLst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i="1" dirty="0">
                <a:solidFill>
                  <a:srgbClr val="FF0000"/>
                </a:solidFill>
              </a:rPr>
              <a:t>4 verschiedene Kommunikationsformen</a:t>
            </a:r>
          </a:p>
          <a:p>
            <a:endParaRPr lang="de-DE" i="1" dirty="0">
              <a:solidFill>
                <a:srgbClr val="FF0000"/>
              </a:solidFill>
            </a:endParaRPr>
          </a:p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A26F393C-A2C0-D4F3-50E8-7E8C5ABF088D}"/>
              </a:ext>
            </a:extLst>
          </p:cNvPr>
          <p:cNvSpPr txBox="1">
            <a:spLocks/>
          </p:cNvSpPr>
          <p:nvPr/>
        </p:nvSpPr>
        <p:spPr>
          <a:xfrm>
            <a:off x="899592" y="3212976"/>
            <a:ext cx="5070067" cy="939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 2" pitchFamily="18" charset="2"/>
              <a:buNone/>
              <a:tabLst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i="1" dirty="0">
              <a:solidFill>
                <a:srgbClr val="FF0000"/>
              </a:solidFill>
            </a:endParaRPr>
          </a:p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2" name="Untertitel 2">
            <a:extLst>
              <a:ext uri="{FF2B5EF4-FFF2-40B4-BE49-F238E27FC236}">
                <a16:creationId xmlns:a16="http://schemas.microsoft.com/office/drawing/2014/main" id="{FD225E2A-1A0B-4C1A-BE39-12AB5D151810}"/>
              </a:ext>
            </a:extLst>
          </p:cNvPr>
          <p:cNvSpPr txBox="1">
            <a:spLocks/>
          </p:cNvSpPr>
          <p:nvPr/>
        </p:nvSpPr>
        <p:spPr>
          <a:xfrm>
            <a:off x="611560" y="2508328"/>
            <a:ext cx="8532440" cy="28460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 2" pitchFamily="18" charset="2"/>
              <a:buNone/>
              <a:tabLst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i="1" dirty="0">
              <a:solidFill>
                <a:srgbClr val="FF0000"/>
              </a:solidFill>
            </a:endParaRPr>
          </a:p>
          <a:p>
            <a:endParaRPr lang="de-DE" i="1" dirty="0">
              <a:solidFill>
                <a:srgbClr val="FF0000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4376365-F1CC-823D-7D48-C3EDEFA04D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216" y="2708920"/>
            <a:ext cx="5917614" cy="3273001"/>
          </a:xfrm>
          <a:prstGeom prst="rect">
            <a:avLst/>
          </a:prstGeom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F6A3251C-8DD0-073B-0112-D590C1F064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22.06.2024</a:t>
            </a:r>
            <a:endParaRPr lang="de-AT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6BD02401-D674-5723-1B9E-894DEE329A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3184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AT" dirty="0"/>
              <a:t>Impulse zur Gewaltfreien Kommunikation</a:t>
            </a:r>
          </a:p>
        </p:txBody>
      </p:sp>
    </p:spTree>
    <p:extLst>
      <p:ext uri="{BB962C8B-B14F-4D97-AF65-F5344CB8AC3E}">
        <p14:creationId xmlns:p14="http://schemas.microsoft.com/office/powerpoint/2010/main" val="2455867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2"/>
          <p:cNvSpPr txBox="1">
            <a:spLocks/>
          </p:cNvSpPr>
          <p:nvPr/>
        </p:nvSpPr>
        <p:spPr>
          <a:xfrm>
            <a:off x="179512" y="1568797"/>
            <a:ext cx="9036496" cy="939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 2" pitchFamily="18" charset="2"/>
              <a:buNone/>
              <a:tabLst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i="1" dirty="0">
                <a:solidFill>
                  <a:srgbClr val="FF0000"/>
                </a:solidFill>
              </a:rPr>
              <a:t>Die 4 „Werkzeuge“ der gewaltfreien Kommunikation</a:t>
            </a:r>
          </a:p>
          <a:p>
            <a:endParaRPr lang="de-DE" i="1" dirty="0">
              <a:solidFill>
                <a:srgbClr val="FF0000"/>
              </a:solidFill>
            </a:endParaRPr>
          </a:p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A26F393C-A2C0-D4F3-50E8-7E8C5ABF088D}"/>
              </a:ext>
            </a:extLst>
          </p:cNvPr>
          <p:cNvSpPr txBox="1">
            <a:spLocks/>
          </p:cNvSpPr>
          <p:nvPr/>
        </p:nvSpPr>
        <p:spPr>
          <a:xfrm>
            <a:off x="899592" y="3212976"/>
            <a:ext cx="5070067" cy="939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 2" pitchFamily="18" charset="2"/>
              <a:buNone/>
              <a:tabLst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i="1" dirty="0">
              <a:solidFill>
                <a:srgbClr val="FF0000"/>
              </a:solidFill>
            </a:endParaRPr>
          </a:p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2" name="Untertitel 2">
            <a:extLst>
              <a:ext uri="{FF2B5EF4-FFF2-40B4-BE49-F238E27FC236}">
                <a16:creationId xmlns:a16="http://schemas.microsoft.com/office/drawing/2014/main" id="{FD225E2A-1A0B-4C1A-BE39-12AB5D151810}"/>
              </a:ext>
            </a:extLst>
          </p:cNvPr>
          <p:cNvSpPr txBox="1">
            <a:spLocks/>
          </p:cNvSpPr>
          <p:nvPr/>
        </p:nvSpPr>
        <p:spPr>
          <a:xfrm>
            <a:off x="611560" y="2508328"/>
            <a:ext cx="8532440" cy="2144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 2" pitchFamily="18" charset="2"/>
              <a:buNone/>
              <a:tabLst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de-DE" sz="2400" b="1" i="1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BEOBACHTEN</a:t>
            </a:r>
            <a:endParaRPr lang="de-D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de-DE" sz="2400" b="1" i="1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Gefühle (erleben)</a:t>
            </a:r>
            <a:endParaRPr lang="de-D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"/>
            </a:pPr>
            <a:r>
              <a:rPr lang="de-DE" sz="2400" b="1" i="1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Bedürfnis (erfahren)</a:t>
            </a:r>
            <a:endParaRPr lang="de-D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"/>
            </a:pPr>
            <a:r>
              <a:rPr lang="de-DE" sz="2400" b="1" i="1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Bitte(n) äußern </a:t>
            </a:r>
            <a:endParaRPr lang="de-D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i="1" dirty="0">
              <a:solidFill>
                <a:srgbClr val="FF0000"/>
              </a:solidFill>
            </a:endParaRPr>
          </a:p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7F77BB70-A9A2-CA68-302B-0BB245B3AC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22.06.2024</a:t>
            </a:r>
            <a:endParaRPr lang="de-AT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6F194380-8BE2-A30E-DA9B-266829A7A3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3184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AT" dirty="0"/>
              <a:t>Impulse zur Gewaltfreien Kommunikation</a:t>
            </a:r>
          </a:p>
        </p:txBody>
      </p:sp>
    </p:spTree>
    <p:extLst>
      <p:ext uri="{BB962C8B-B14F-4D97-AF65-F5344CB8AC3E}">
        <p14:creationId xmlns:p14="http://schemas.microsoft.com/office/powerpoint/2010/main" val="3505625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2"/>
          <p:cNvSpPr txBox="1">
            <a:spLocks/>
          </p:cNvSpPr>
          <p:nvPr/>
        </p:nvSpPr>
        <p:spPr>
          <a:xfrm>
            <a:off x="971600" y="1695419"/>
            <a:ext cx="9036496" cy="939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 2" pitchFamily="18" charset="2"/>
              <a:buNone/>
              <a:tabLst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Friedvoll kommunizieren: Von der Verstandes-/</a:t>
            </a:r>
          </a:p>
          <a:p>
            <a:r>
              <a:rPr lang="de-DE" sz="24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Wolfssprache zur Herz-/Giraffensprache</a:t>
            </a:r>
            <a:endParaRPr lang="de-DE" sz="2400" i="1" dirty="0">
              <a:solidFill>
                <a:srgbClr val="FF0000"/>
              </a:solidFill>
            </a:endParaRPr>
          </a:p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A26F393C-A2C0-D4F3-50E8-7E8C5ABF088D}"/>
              </a:ext>
            </a:extLst>
          </p:cNvPr>
          <p:cNvSpPr txBox="1">
            <a:spLocks/>
          </p:cNvSpPr>
          <p:nvPr/>
        </p:nvSpPr>
        <p:spPr>
          <a:xfrm>
            <a:off x="899592" y="3212976"/>
            <a:ext cx="5070067" cy="939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 2" pitchFamily="18" charset="2"/>
              <a:buNone/>
              <a:tabLst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i="1" dirty="0">
              <a:solidFill>
                <a:srgbClr val="FF0000"/>
              </a:solidFill>
            </a:endParaRPr>
          </a:p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2" name="Untertitel 2">
            <a:extLst>
              <a:ext uri="{FF2B5EF4-FFF2-40B4-BE49-F238E27FC236}">
                <a16:creationId xmlns:a16="http://schemas.microsoft.com/office/drawing/2014/main" id="{FD225E2A-1A0B-4C1A-BE39-12AB5D151810}"/>
              </a:ext>
            </a:extLst>
          </p:cNvPr>
          <p:cNvSpPr txBox="1">
            <a:spLocks/>
          </p:cNvSpPr>
          <p:nvPr/>
        </p:nvSpPr>
        <p:spPr>
          <a:xfrm>
            <a:off x="628074" y="2665201"/>
            <a:ext cx="8532440" cy="3368944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 2" pitchFamily="18" charset="2"/>
              <a:buNone/>
              <a:tabLst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0" lvl="0" indent="-857250">
              <a:lnSpc>
                <a:spcPct val="107000"/>
              </a:lnSpc>
              <a:buFont typeface="Wingdings" panose="05000000000000000000" pitchFamily="2" charset="2"/>
              <a:buChar char="v"/>
            </a:pPr>
            <a:r>
              <a:rPr lang="de-DE" sz="6800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Herzbewusstsein</a:t>
            </a:r>
            <a:endParaRPr lang="de-DE" sz="6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7250" lvl="0" indent="-857250">
              <a:lnSpc>
                <a:spcPct val="107000"/>
              </a:lnSpc>
              <a:buFont typeface="Wingdings" panose="05000000000000000000" pitchFamily="2" charset="2"/>
              <a:buChar char="v"/>
            </a:pPr>
            <a:r>
              <a:rPr lang="de-DE" sz="6800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Achtsamkeit/Bewusstheit</a:t>
            </a:r>
            <a:endParaRPr lang="de-DE" sz="6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7250" lvl="0" indent="-857250">
              <a:lnSpc>
                <a:spcPct val="107000"/>
              </a:lnSpc>
              <a:buFont typeface="Wingdings" panose="05000000000000000000" pitchFamily="2" charset="2"/>
              <a:buChar char="v"/>
            </a:pPr>
            <a:r>
              <a:rPr lang="de-DE" sz="6800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Von der Selbstempathie zur Empathie</a:t>
            </a:r>
            <a:endParaRPr lang="de-DE" sz="6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7250" lvl="0" indent="-857250">
              <a:lnSpc>
                <a:spcPct val="107000"/>
              </a:lnSpc>
              <a:buFont typeface="Wingdings" panose="05000000000000000000" pitchFamily="2" charset="2"/>
              <a:buChar char="v"/>
            </a:pPr>
            <a:r>
              <a:rPr lang="de-DE" sz="6800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Mitgefühl</a:t>
            </a:r>
            <a:endParaRPr lang="de-DE" sz="6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7250" lvl="0" indent="-857250">
              <a:lnSpc>
                <a:spcPct val="107000"/>
              </a:lnSpc>
              <a:buFont typeface="Wingdings" panose="05000000000000000000" pitchFamily="2" charset="2"/>
              <a:buChar char="v"/>
            </a:pPr>
            <a:r>
              <a:rPr lang="de-DE" sz="6800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Augenhöhe</a:t>
            </a:r>
            <a:endParaRPr lang="de-DE" sz="6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7250" lvl="0" indent="-857250">
              <a:lnSpc>
                <a:spcPct val="107000"/>
              </a:lnSpc>
              <a:buFont typeface="Wingdings" panose="05000000000000000000" pitchFamily="2" charset="2"/>
              <a:buChar char="v"/>
            </a:pPr>
            <a:r>
              <a:rPr lang="de-DE" sz="6800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Ich-Botschaft</a:t>
            </a:r>
            <a:endParaRPr lang="de-DE" sz="6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7250" lvl="0" indent="-857250">
              <a:lnSpc>
                <a:spcPct val="107000"/>
              </a:lnSpc>
              <a:buFont typeface="Wingdings" panose="05000000000000000000" pitchFamily="2" charset="2"/>
              <a:buChar char="v"/>
            </a:pPr>
            <a:r>
              <a:rPr lang="de-DE" sz="6800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Vermeiden von Bewertungen/(Vor-)Urteilen</a:t>
            </a:r>
            <a:endParaRPr lang="de-DE" sz="6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7250" lvl="0" indent="-8572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v"/>
            </a:pPr>
            <a:r>
              <a:rPr lang="de-DE" sz="6800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Verzeihen „lernen“</a:t>
            </a:r>
            <a:endParaRPr lang="de-DE" sz="6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i="1" dirty="0">
              <a:solidFill>
                <a:srgbClr val="FF0000"/>
              </a:solidFill>
            </a:endParaRPr>
          </a:p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D91AD180-39AB-A789-3478-2EC98E1AAD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22.06.2024</a:t>
            </a:r>
            <a:endParaRPr lang="de-AT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4434684C-1826-FF27-907F-6109403B10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3184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AT" dirty="0"/>
              <a:t>Impulse zur Gewaltfreien Kommunikation</a:t>
            </a:r>
          </a:p>
        </p:txBody>
      </p:sp>
    </p:spTree>
    <p:extLst>
      <p:ext uri="{BB962C8B-B14F-4D97-AF65-F5344CB8AC3E}">
        <p14:creationId xmlns:p14="http://schemas.microsoft.com/office/powerpoint/2010/main" val="3185474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7018" y="3287564"/>
            <a:ext cx="7772400" cy="1006392"/>
          </a:xfrm>
        </p:spPr>
        <p:txBody>
          <a:bodyPr>
            <a:normAutofit fontScale="90000"/>
          </a:bodyPr>
          <a:lstStyle/>
          <a:p>
            <a:br>
              <a:rPr lang="de-DE" sz="3800" dirty="0"/>
            </a:br>
            <a:br>
              <a:rPr lang="de-DE" sz="3800" dirty="0"/>
            </a:br>
            <a:br>
              <a:rPr lang="de-DE" sz="3800" dirty="0"/>
            </a:br>
            <a:r>
              <a:rPr lang="de-DE" sz="3800" dirty="0"/>
              <a:t>Viel Freude beim Praktizieren der</a:t>
            </a:r>
            <a:br>
              <a:rPr lang="de-DE" sz="3800" dirty="0"/>
            </a:br>
            <a:r>
              <a:rPr lang="de-DE" sz="3800" dirty="0"/>
              <a:t>„Gewaltfreien Kommunikation“</a:t>
            </a:r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323528" y="1957583"/>
            <a:ext cx="8640960" cy="1109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 2" pitchFamily="18" charset="2"/>
              <a:buNone/>
              <a:tabLst/>
              <a:defRPr sz="2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rgbClr val="889E33"/>
              </a:buClr>
              <a:buSzPct val="80000"/>
              <a:buFont typeface="Wingdings" pitchFamily="2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i="1" dirty="0">
                <a:solidFill>
                  <a:srgbClr val="FF0000"/>
                </a:solidFill>
              </a:rPr>
              <a:t>Herzlichen Dank für die Aufmerksamkeit</a:t>
            </a:r>
          </a:p>
        </p:txBody>
      </p:sp>
      <p:sp>
        <p:nvSpPr>
          <p:cNvPr id="4" name="Herz 3">
            <a:extLst>
              <a:ext uri="{FF2B5EF4-FFF2-40B4-BE49-F238E27FC236}">
                <a16:creationId xmlns:a16="http://schemas.microsoft.com/office/drawing/2014/main" id="{46597D1B-9AEC-A54D-BAD3-28DB7D6A7885}"/>
              </a:ext>
            </a:extLst>
          </p:cNvPr>
          <p:cNvSpPr/>
          <p:nvPr/>
        </p:nvSpPr>
        <p:spPr>
          <a:xfrm>
            <a:off x="7236296" y="4797152"/>
            <a:ext cx="1283122" cy="1152128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3211DA1A-A735-585B-537C-D5ACED2B3D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22.06.2024</a:t>
            </a:r>
            <a:endParaRPr lang="de-AT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C05915E1-1B84-6F2C-0EDF-7B923739C0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3184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5959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AT" dirty="0"/>
              <a:t>Impulse zur Gewaltfreien Kommunikation</a:t>
            </a:r>
          </a:p>
        </p:txBody>
      </p:sp>
    </p:spTree>
    <p:extLst>
      <p:ext uri="{BB962C8B-B14F-4D97-AF65-F5344CB8AC3E}">
        <p14:creationId xmlns:p14="http://schemas.microsoft.com/office/powerpoint/2010/main" val="322128815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210</Words>
  <Application>Microsoft Office PowerPoint</Application>
  <PresentationFormat>Bildschirmpräsentation (4:3)</PresentationFormat>
  <Paragraphs>56</Paragraphs>
  <Slides>8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Calibri</vt:lpstr>
      <vt:lpstr>Wingdings</vt:lpstr>
      <vt:lpstr>Wingdings 2</vt:lpstr>
      <vt:lpstr>Larissa-Design</vt:lpstr>
      <vt:lpstr>Gewaltfreie Kommunikation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  Viel Freude beim Praktizieren der „Gewaltfreien Kommunikation“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Christian Kozina</dc:creator>
  <cp:lastModifiedBy>X X</cp:lastModifiedBy>
  <cp:revision>302</cp:revision>
  <cp:lastPrinted>2017-10-13T09:26:57Z</cp:lastPrinted>
  <dcterms:created xsi:type="dcterms:W3CDTF">2017-01-29T08:47:49Z</dcterms:created>
  <dcterms:modified xsi:type="dcterms:W3CDTF">2024-06-13T14:18:36Z</dcterms:modified>
</cp:coreProperties>
</file>